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20" r:id="rId2"/>
    <p:sldId id="317" r:id="rId3"/>
    <p:sldId id="322" r:id="rId4"/>
    <p:sldId id="257" r:id="rId5"/>
    <p:sldId id="259" r:id="rId6"/>
    <p:sldId id="310" r:id="rId7"/>
    <p:sldId id="304" r:id="rId8"/>
    <p:sldId id="262" r:id="rId9"/>
    <p:sldId id="263" r:id="rId10"/>
    <p:sldId id="264" r:id="rId11"/>
    <p:sldId id="312" r:id="rId12"/>
    <p:sldId id="314" r:id="rId13"/>
    <p:sldId id="313" r:id="rId14"/>
    <p:sldId id="265" r:id="rId15"/>
    <p:sldId id="271" r:id="rId16"/>
    <p:sldId id="306" r:id="rId17"/>
    <p:sldId id="309" r:id="rId18"/>
    <p:sldId id="307" r:id="rId19"/>
    <p:sldId id="308" r:id="rId20"/>
    <p:sldId id="277" r:id="rId21"/>
    <p:sldId id="275" r:id="rId22"/>
    <p:sldId id="305" r:id="rId23"/>
    <p:sldId id="296" r:id="rId24"/>
    <p:sldId id="315" r:id="rId25"/>
    <p:sldId id="318" r:id="rId26"/>
    <p:sldId id="321" r:id="rId27"/>
    <p:sldId id="319"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7AD"/>
    <a:srgbClr val="4788FF"/>
    <a:srgbClr val="10A7E0"/>
    <a:srgbClr val="7E569F"/>
    <a:srgbClr val="005C2A"/>
    <a:srgbClr val="802CC7"/>
    <a:srgbClr val="1EC3FF"/>
    <a:srgbClr val="C5F682"/>
    <a:srgbClr val="521559"/>
    <a:srgbClr val="136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4343" autoAdjust="0"/>
  </p:normalViewPr>
  <p:slideViewPr>
    <p:cSldViewPr>
      <p:cViewPr varScale="1">
        <p:scale>
          <a:sx n="94" d="100"/>
          <a:sy n="94" d="100"/>
        </p:scale>
        <p:origin x="153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2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0"/>
    <c:plotArea>
      <c:layout/>
      <c:barChart>
        <c:barDir val="col"/>
        <c:grouping val="clustered"/>
        <c:varyColors val="0"/>
        <c:ser>
          <c:idx val="0"/>
          <c:order val="0"/>
          <c:invertIfNegative val="0"/>
          <c:dPt>
            <c:idx val="0"/>
            <c:invertIfNegative val="0"/>
            <c:bubble3D val="0"/>
            <c:spPr>
              <a:solidFill>
                <a:srgbClr val="10A7E0"/>
              </a:solidFill>
            </c:spPr>
            <c:extLst>
              <c:ext xmlns:c16="http://schemas.microsoft.com/office/drawing/2014/chart" uri="{C3380CC4-5D6E-409C-BE32-E72D297353CC}">
                <c16:uniqueId val="{00000001-B6C1-4AFF-9501-0A820A7E6493}"/>
              </c:ext>
            </c:extLst>
          </c:dPt>
          <c:dPt>
            <c:idx val="1"/>
            <c:invertIfNegative val="0"/>
            <c:bubble3D val="0"/>
            <c:spPr>
              <a:solidFill>
                <a:srgbClr val="10A7E0"/>
              </a:solidFill>
            </c:spPr>
            <c:extLst>
              <c:ext xmlns:c16="http://schemas.microsoft.com/office/drawing/2014/chart" uri="{C3380CC4-5D6E-409C-BE32-E72D297353CC}">
                <c16:uniqueId val="{00000003-B6C1-4AFF-9501-0A820A7E6493}"/>
              </c:ext>
            </c:extLst>
          </c:dPt>
          <c:dPt>
            <c:idx val="2"/>
            <c:invertIfNegative val="0"/>
            <c:bubble3D val="0"/>
            <c:spPr>
              <a:solidFill>
                <a:srgbClr val="10A7E0"/>
              </a:solidFill>
            </c:spPr>
            <c:extLst>
              <c:ext xmlns:c16="http://schemas.microsoft.com/office/drawing/2014/chart" uri="{C3380CC4-5D6E-409C-BE32-E72D297353CC}">
                <c16:uniqueId val="{00000005-B6C1-4AFF-9501-0A820A7E6493}"/>
              </c:ext>
            </c:extLst>
          </c:dPt>
          <c:dPt>
            <c:idx val="3"/>
            <c:invertIfNegative val="0"/>
            <c:bubble3D val="0"/>
            <c:spPr>
              <a:solidFill>
                <a:srgbClr val="10A7E0"/>
              </a:solidFill>
            </c:spPr>
            <c:extLst>
              <c:ext xmlns:c16="http://schemas.microsoft.com/office/drawing/2014/chart" uri="{C3380CC4-5D6E-409C-BE32-E72D297353CC}">
                <c16:uniqueId val="{00000007-B6C1-4AFF-9501-0A820A7E6493}"/>
              </c:ext>
            </c:extLst>
          </c:dPt>
          <c:cat>
            <c:strRef>
              <c:f>Sheet1!$A$1:$A$4</c:f>
              <c:strCache>
                <c:ptCount val="4"/>
                <c:pt idx="0">
                  <c:v>Six</c:v>
                </c:pt>
                <c:pt idx="1">
                  <c:v>Seven</c:v>
                </c:pt>
                <c:pt idx="2">
                  <c:v>Eight</c:v>
                </c:pt>
                <c:pt idx="3">
                  <c:v>Nine</c:v>
                </c:pt>
              </c:strCache>
            </c:strRef>
          </c:cat>
          <c:val>
            <c:numRef>
              <c:f>Sheet1!$B$1:$B$4</c:f>
              <c:numCache>
                <c:formatCode>General</c:formatCode>
                <c:ptCount val="4"/>
                <c:pt idx="0">
                  <c:v>75</c:v>
                </c:pt>
                <c:pt idx="1">
                  <c:v>61</c:v>
                </c:pt>
                <c:pt idx="2">
                  <c:v>35</c:v>
                </c:pt>
                <c:pt idx="3">
                  <c:v>18</c:v>
                </c:pt>
              </c:numCache>
            </c:numRef>
          </c:val>
          <c:extLst>
            <c:ext xmlns:c16="http://schemas.microsoft.com/office/drawing/2014/chart" uri="{C3380CC4-5D6E-409C-BE32-E72D297353CC}">
              <c16:uniqueId val="{00000008-B6C1-4AFF-9501-0A820A7E6493}"/>
            </c:ext>
          </c:extLst>
        </c:ser>
        <c:dLbls>
          <c:showLegendKey val="0"/>
          <c:showVal val="0"/>
          <c:showCatName val="0"/>
          <c:showSerName val="0"/>
          <c:showPercent val="0"/>
          <c:showBubbleSize val="0"/>
        </c:dLbls>
        <c:gapWidth val="150"/>
        <c:axId val="98173336"/>
        <c:axId val="98173720"/>
      </c:barChart>
      <c:catAx>
        <c:axId val="98173336"/>
        <c:scaling>
          <c:orientation val="minMax"/>
        </c:scaling>
        <c:delete val="0"/>
        <c:axPos val="b"/>
        <c:numFmt formatCode="General" sourceLinked="0"/>
        <c:majorTickMark val="out"/>
        <c:minorTickMark val="none"/>
        <c:tickLblPos val="nextTo"/>
        <c:crossAx val="98173720"/>
        <c:crosses val="autoZero"/>
        <c:auto val="1"/>
        <c:lblAlgn val="ctr"/>
        <c:lblOffset val="100"/>
        <c:noMultiLvlLbl val="0"/>
      </c:catAx>
      <c:valAx>
        <c:axId val="98173720"/>
        <c:scaling>
          <c:orientation val="minMax"/>
        </c:scaling>
        <c:delete val="0"/>
        <c:axPos val="l"/>
        <c:majorGridlines/>
        <c:numFmt formatCode="General" sourceLinked="1"/>
        <c:majorTickMark val="out"/>
        <c:minorTickMark val="none"/>
        <c:tickLblPos val="nextTo"/>
        <c:crossAx val="9817333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9B72C9-26A9-43A7-BEA2-7286D37B3F92}" type="datetimeFigureOut">
              <a:rPr lang="en-US" smtClean="0"/>
              <a:t>8/8/2016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A0885D-C581-4256-8A1C-CA2AD86F14CA}" type="slidenum">
              <a:rPr lang="en-US" smtClean="0"/>
              <a:t>‹#›</a:t>
            </a:fld>
            <a:endParaRPr lang="en-US" dirty="0"/>
          </a:p>
        </p:txBody>
      </p:sp>
    </p:spTree>
    <p:extLst>
      <p:ext uri="{BB962C8B-B14F-4D97-AF65-F5344CB8AC3E}">
        <p14:creationId xmlns:p14="http://schemas.microsoft.com/office/powerpoint/2010/main" val="2347678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7811A7D-96B9-420C-9DAC-7537E6E7AF32}" type="datetimeFigureOut">
              <a:rPr lang="en-US"/>
              <a:pPr>
                <a:defRPr/>
              </a:pPr>
              <a:t>8/8/2016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BBD8DD8-BC31-4684-AF80-0B14E75B2CED}" type="slidenum">
              <a:rPr lang="en-US"/>
              <a:pPr>
                <a:defRPr/>
              </a:pPr>
              <a:t>‹#›</a:t>
            </a:fld>
            <a:endParaRPr lang="en-US" dirty="0"/>
          </a:p>
        </p:txBody>
      </p:sp>
    </p:spTree>
    <p:extLst>
      <p:ext uri="{BB962C8B-B14F-4D97-AF65-F5344CB8AC3E}">
        <p14:creationId xmlns:p14="http://schemas.microsoft.com/office/powerpoint/2010/main" val="3891095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choices</a:t>
            </a:r>
            <a:r>
              <a:rPr lang="en-US" b="1" baseline="0" dirty="0"/>
              <a:t> our athletes make about how much sleep they get, what they eat and if they use caffeine, alcohol and other drugs has an impact on athletic performance and their performance in school. It can mean the difference between winning and losing, which is the message we are attempting to send to our student athletes.  A large part of performance is based on how athletes treat their bodies.</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a:t>
            </a:fld>
            <a:endParaRPr lang="en-US" dirty="0"/>
          </a:p>
        </p:txBody>
      </p:sp>
    </p:spTree>
    <p:extLst>
      <p:ext uri="{BB962C8B-B14F-4D97-AF65-F5344CB8AC3E}">
        <p14:creationId xmlns:p14="http://schemas.microsoft.com/office/powerpoint/2010/main" val="3292644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Staying</a:t>
            </a:r>
            <a:r>
              <a:rPr lang="en-GB" b="1" baseline="0" dirty="0"/>
              <a:t> hydrated is another essential part of “keeping the engine going”. A good way to get the electrolytes and decrease the sugar is to pour out half a sports drink and replenish it with water.  Eating healthy snacks throughout the day keeps the blood sugars level. Think about what snacks are going to hold up well in a gym bag. Bananas are a great carb snack that doesn’t need to be refrigerated, but typically don’t hold up well in a gym bag.</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10</a:t>
            </a:fld>
            <a:endParaRPr lang="en-US" dirty="0"/>
          </a:p>
        </p:txBody>
      </p:sp>
    </p:spTree>
    <p:extLst>
      <p:ext uri="{BB962C8B-B14F-4D97-AF65-F5344CB8AC3E}">
        <p14:creationId xmlns:p14="http://schemas.microsoft.com/office/powerpoint/2010/main" val="363424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latin typeface="+mn-lt"/>
                <a:ea typeface="+mn-ea"/>
                <a:cs typeface="+mn-cs"/>
              </a:rPr>
              <a:t>Nutrition labels can be deceiving. Pay attention to the serving size.</a:t>
            </a:r>
            <a:r>
              <a:rPr lang="en-GB" sz="1200" b="1" kern="1200" baseline="0" dirty="0">
                <a:solidFill>
                  <a:schemeClr val="tx1"/>
                </a:solidFill>
                <a:latin typeface="+mn-lt"/>
                <a:ea typeface="+mn-ea"/>
                <a:cs typeface="+mn-cs"/>
              </a:rPr>
              <a:t> The number of</a:t>
            </a:r>
            <a:r>
              <a:rPr lang="en-GB" sz="1200" b="1" kern="1200" dirty="0">
                <a:solidFill>
                  <a:schemeClr val="tx1"/>
                </a:solidFill>
                <a:latin typeface="+mn-lt"/>
                <a:ea typeface="+mn-ea"/>
                <a:cs typeface="+mn-cs"/>
              </a:rPr>
              <a:t> servings</a:t>
            </a:r>
            <a:r>
              <a:rPr lang="en-GB" sz="1200" b="1" kern="1200" baseline="0" dirty="0">
                <a:solidFill>
                  <a:schemeClr val="tx1"/>
                </a:solidFill>
                <a:latin typeface="+mn-lt"/>
                <a:ea typeface="+mn-ea"/>
                <a:cs typeface="+mn-cs"/>
              </a:rPr>
              <a:t> i</a:t>
            </a:r>
            <a:r>
              <a:rPr lang="en-GB" sz="1200" b="1" kern="1200" dirty="0">
                <a:solidFill>
                  <a:schemeClr val="tx1"/>
                </a:solidFill>
                <a:latin typeface="+mn-lt"/>
                <a:ea typeface="+mn-ea"/>
                <a:cs typeface="+mn-cs"/>
              </a:rPr>
              <a:t>n</a:t>
            </a:r>
            <a:r>
              <a:rPr lang="en-GB" sz="1200" b="1" kern="1200" baseline="0" dirty="0">
                <a:solidFill>
                  <a:schemeClr val="tx1"/>
                </a:solidFill>
                <a:latin typeface="+mn-lt"/>
                <a:ea typeface="+mn-ea"/>
                <a:cs typeface="+mn-cs"/>
              </a:rPr>
              <a:t> a </a:t>
            </a:r>
            <a:r>
              <a:rPr lang="en-GB" sz="1200" b="1" kern="1200" dirty="0">
                <a:solidFill>
                  <a:schemeClr val="tx1"/>
                </a:solidFill>
                <a:latin typeface="+mn-lt"/>
                <a:ea typeface="+mn-ea"/>
                <a:cs typeface="+mn-cs"/>
              </a:rPr>
              <a:t>food package is essential</a:t>
            </a:r>
            <a:r>
              <a:rPr lang="en-GB" sz="1200" b="1" kern="1200" baseline="0" dirty="0">
                <a:solidFill>
                  <a:schemeClr val="tx1"/>
                </a:solidFill>
                <a:latin typeface="+mn-lt"/>
                <a:ea typeface="+mn-ea"/>
                <a:cs typeface="+mn-cs"/>
              </a:rPr>
              <a:t> to note.</a:t>
            </a:r>
            <a:endParaRPr lang="en-GB" sz="1200" b="1" kern="1200" dirty="0">
              <a:solidFill>
                <a:schemeClr val="tx1"/>
              </a:solidFill>
              <a:latin typeface="+mn-lt"/>
              <a:ea typeface="+mn-ea"/>
              <a:cs typeface="+mn-cs"/>
            </a:endParaRPr>
          </a:p>
          <a:p>
            <a:r>
              <a:rPr lang="en-GB" sz="1200" b="1" kern="1200" dirty="0">
                <a:solidFill>
                  <a:schemeClr val="tx1"/>
                </a:solidFill>
                <a:latin typeface="+mn-lt"/>
                <a:ea typeface="+mn-ea"/>
                <a:cs typeface="+mn-cs"/>
              </a:rPr>
              <a:t>Get enough of the suggested nutrients, protein,  fiber and vitamins.</a:t>
            </a:r>
          </a:p>
          <a:p>
            <a:r>
              <a:rPr lang="en-GB" sz="1200" b="1" kern="1200" dirty="0">
                <a:solidFill>
                  <a:schemeClr val="tx1"/>
                </a:solidFill>
                <a:latin typeface="+mn-lt"/>
                <a:ea typeface="+mn-ea"/>
                <a:cs typeface="+mn-cs"/>
              </a:rPr>
              <a:t>Eating</a:t>
            </a:r>
            <a:r>
              <a:rPr lang="en-GB" sz="1200" b="1" kern="1200" baseline="0" dirty="0">
                <a:solidFill>
                  <a:schemeClr val="tx1"/>
                </a:solidFill>
                <a:latin typeface="+mn-lt"/>
                <a:ea typeface="+mn-ea"/>
                <a:cs typeface="+mn-cs"/>
              </a:rPr>
              <a:t> the </a:t>
            </a:r>
            <a:r>
              <a:rPr lang="en-GB" sz="1200" b="1" kern="1200" dirty="0">
                <a:solidFill>
                  <a:schemeClr val="tx1"/>
                </a:solidFill>
                <a:latin typeface="+mn-lt"/>
                <a:ea typeface="+mn-ea"/>
                <a:cs typeface="+mn-cs"/>
              </a:rPr>
              <a:t>suggested amount of total fat, sugar, cholesterol and sodium</a:t>
            </a:r>
            <a:r>
              <a:rPr lang="en-GB" sz="1200" b="1" kern="1200" baseline="0" dirty="0">
                <a:solidFill>
                  <a:schemeClr val="tx1"/>
                </a:solidFill>
                <a:latin typeface="+mn-lt"/>
                <a:ea typeface="+mn-ea"/>
                <a:cs typeface="+mn-cs"/>
              </a:rPr>
              <a:t> is important for a </a:t>
            </a:r>
            <a:r>
              <a:rPr lang="en-GB" sz="1200" b="1" kern="1200" dirty="0">
                <a:solidFill>
                  <a:schemeClr val="tx1"/>
                </a:solidFill>
                <a:latin typeface="+mn-lt"/>
                <a:ea typeface="+mn-ea"/>
                <a:cs typeface="+mn-cs"/>
              </a:rPr>
              <a:t>healthy diet</a:t>
            </a:r>
          </a:p>
          <a:p>
            <a:r>
              <a:rPr lang="en-GB" sz="1200" b="1" kern="1200" dirty="0">
                <a:solidFill>
                  <a:schemeClr val="tx1"/>
                </a:solidFill>
                <a:latin typeface="+mn-lt"/>
                <a:ea typeface="+mn-ea"/>
                <a:cs typeface="+mn-cs"/>
              </a:rPr>
              <a:t>Be</a:t>
            </a:r>
            <a:r>
              <a:rPr lang="en-GB" sz="1200" b="1" kern="1200" baseline="0" dirty="0">
                <a:solidFill>
                  <a:schemeClr val="tx1"/>
                </a:solidFill>
                <a:latin typeface="+mn-lt"/>
                <a:ea typeface="+mn-ea"/>
                <a:cs typeface="+mn-cs"/>
              </a:rPr>
              <a:t> </a:t>
            </a:r>
            <a:r>
              <a:rPr lang="en-GB" sz="1200" b="1" kern="1200" dirty="0">
                <a:solidFill>
                  <a:schemeClr val="tx1"/>
                </a:solidFill>
                <a:latin typeface="+mn-lt"/>
                <a:ea typeface="+mn-ea"/>
                <a:cs typeface="+mn-cs"/>
              </a:rPr>
              <a:t>aware that ingredients often have hidden names for sugar</a:t>
            </a:r>
            <a:r>
              <a:rPr lang="en-GB" sz="1200" b="1" kern="1200" baseline="0" dirty="0">
                <a:solidFill>
                  <a:schemeClr val="tx1"/>
                </a:solidFill>
                <a:latin typeface="+mn-lt"/>
                <a:ea typeface="+mn-ea"/>
                <a:cs typeface="+mn-cs"/>
              </a:rPr>
              <a:t>. Hidden sugars</a:t>
            </a:r>
            <a:r>
              <a:rPr lang="en-GB" sz="1200" b="1" kern="1200" dirty="0">
                <a:solidFill>
                  <a:schemeClr val="tx1"/>
                </a:solidFill>
                <a:latin typeface="+mn-lt"/>
                <a:ea typeface="+mn-ea"/>
                <a:cs typeface="+mn-cs"/>
              </a:rPr>
              <a:t> tend to end in “cose.”</a:t>
            </a:r>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11</a:t>
            </a:fld>
            <a:endParaRPr lang="en-US" dirty="0"/>
          </a:p>
        </p:txBody>
      </p:sp>
    </p:spTree>
    <p:extLst>
      <p:ext uri="{BB962C8B-B14F-4D97-AF65-F5344CB8AC3E}">
        <p14:creationId xmlns:p14="http://schemas.microsoft.com/office/powerpoint/2010/main" val="221352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dirty="0"/>
              <a:t>Soda is loaded with sugar in the form of high fructose corn syrup (HFCS). HFCS is known to have many adverse effects on the body, including elevated blood cholesterol and phosphorus levels, increased risk of heart diseases and diabetes, weight gain and morbid obesity, etc.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dirty="0"/>
              <a:t>Each time soda is sipped, sugar bonds with bacteria in your mouth, giving rise to acid. This acid weakens enamel in</a:t>
            </a:r>
            <a:r>
              <a:rPr lang="en-GB" sz="1200" b="1" baseline="0" dirty="0"/>
              <a:t> teeth</a:t>
            </a:r>
            <a:r>
              <a:rPr lang="en-GB" sz="1200" b="1" dirty="0"/>
              <a:t>, which, over time, leads to bacterial plaque that causes cavities.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dirty="0"/>
          </a:p>
          <a:p>
            <a:endParaRPr lang="en-US"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12</a:t>
            </a:fld>
            <a:endParaRPr lang="en-US" dirty="0"/>
          </a:p>
        </p:txBody>
      </p:sp>
    </p:spTree>
    <p:extLst>
      <p:ext uri="{BB962C8B-B14F-4D97-AF65-F5344CB8AC3E}">
        <p14:creationId xmlns:p14="http://schemas.microsoft.com/office/powerpoint/2010/main" val="7845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It is important to pay attention to the types of sugars in the foods your athlete is </a:t>
            </a:r>
            <a:r>
              <a:rPr lang="en-US" b="1" baseline="0"/>
              <a:t>eating. Natural </a:t>
            </a:r>
            <a:r>
              <a:rPr lang="en-US" b="1" baseline="0" dirty="0"/>
              <a:t>sugars in moderation are fine, but significant amounts of artificial sweeteners are detrimental to performance.</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13</a:t>
            </a:fld>
            <a:endParaRPr lang="en-US" dirty="0"/>
          </a:p>
        </p:txBody>
      </p:sp>
    </p:spTree>
    <p:extLst>
      <p:ext uri="{BB962C8B-B14F-4D97-AF65-F5344CB8AC3E}">
        <p14:creationId xmlns:p14="http://schemas.microsoft.com/office/powerpoint/2010/main" val="2213529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These are some suggestions</a:t>
            </a:r>
            <a:r>
              <a:rPr lang="en-GB" b="1" baseline="0" dirty="0"/>
              <a:t> for </a:t>
            </a:r>
            <a:r>
              <a:rPr lang="en-GB" b="1" dirty="0"/>
              <a:t>after training.</a:t>
            </a:r>
            <a:r>
              <a:rPr lang="en-GB" b="1" baseline="0" dirty="0"/>
              <a:t>  Liquid protein (such as low fat chocolate milk, whey protein or yogurt) is the quickest way to replenish the body and give muscles the proper nutrients to recovery for the next day. 70% of recovery happens in the first hour, making it critically important that the proper nutrition happens right away. </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14</a:t>
            </a:fld>
            <a:endParaRPr lang="en-US" dirty="0"/>
          </a:p>
        </p:txBody>
      </p:sp>
    </p:spTree>
    <p:extLst>
      <p:ext uri="{BB962C8B-B14F-4D97-AF65-F5344CB8AC3E}">
        <p14:creationId xmlns:p14="http://schemas.microsoft.com/office/powerpoint/2010/main" val="60279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4788FF"/>
                </a:solidFill>
                <a:cs typeface="Arial" charset="0"/>
              </a:rPr>
              <a:t>Let</a:t>
            </a:r>
            <a:r>
              <a:rPr lang="en-US" b="1" baseline="0" dirty="0">
                <a:solidFill>
                  <a:srgbClr val="4788FF"/>
                </a:solidFill>
                <a:cs typeface="Arial" charset="0"/>
              </a:rPr>
              <a:t> </a:t>
            </a:r>
            <a:r>
              <a:rPr lang="en-US" b="1" dirty="0">
                <a:solidFill>
                  <a:srgbClr val="4788FF"/>
                </a:solidFill>
                <a:cs typeface="Arial" charset="0"/>
              </a:rPr>
              <a:t>your</a:t>
            </a:r>
            <a:r>
              <a:rPr lang="en-US" b="1" baseline="0" dirty="0">
                <a:solidFill>
                  <a:srgbClr val="4788FF"/>
                </a:solidFill>
                <a:cs typeface="Arial" charset="0"/>
              </a:rPr>
              <a:t> athlete know that </a:t>
            </a:r>
            <a:r>
              <a:rPr lang="en-US" b="1" dirty="0">
                <a:solidFill>
                  <a:srgbClr val="4788FF"/>
                </a:solidFill>
                <a:cs typeface="Arial" charset="0"/>
              </a:rPr>
              <a:t>Alcohol, Tobacco,  Marijuana</a:t>
            </a:r>
            <a:r>
              <a:rPr lang="en-US" b="1" baseline="0" dirty="0">
                <a:solidFill>
                  <a:srgbClr val="4788FF"/>
                </a:solidFill>
                <a:cs typeface="Arial" charset="0"/>
              </a:rPr>
              <a:t> a</a:t>
            </a:r>
            <a:r>
              <a:rPr lang="en-US" b="1" dirty="0">
                <a:solidFill>
                  <a:srgbClr val="4788FF"/>
                </a:solidFill>
                <a:cs typeface="Arial" charset="0"/>
              </a:rPr>
              <a:t>nd other Drugs</a:t>
            </a:r>
            <a:r>
              <a:rPr lang="en-US" b="1" baseline="0" dirty="0">
                <a:solidFill>
                  <a:srgbClr val="4788FF"/>
                </a:solidFill>
                <a:cs typeface="Arial" charset="0"/>
              </a:rPr>
              <a:t> have negative consequences for </a:t>
            </a:r>
            <a:r>
              <a:rPr lang="en-US" b="1" dirty="0">
                <a:solidFill>
                  <a:srgbClr val="4788FF"/>
                </a:solidFill>
                <a:cs typeface="Arial" charset="0"/>
              </a:rPr>
              <a:t>any athletic</a:t>
            </a:r>
            <a:r>
              <a:rPr lang="en-US" b="1" baseline="0" dirty="0">
                <a:solidFill>
                  <a:srgbClr val="4788FF"/>
                </a:solidFill>
                <a:cs typeface="Arial" charset="0"/>
              </a:rPr>
              <a:t> performance (and can lead to addiction).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4788FF"/>
                </a:solidFill>
                <a:cs typeface="Arial" charset="0"/>
              </a:rPr>
              <a:t>A one night binge can effect the performance of an athlete for up to 14 days. </a:t>
            </a:r>
            <a:endParaRPr lang="en-GB" b="1" dirty="0"/>
          </a:p>
          <a:p>
            <a:r>
              <a:rPr lang="en-US" b="1" baseline="0" dirty="0">
                <a:solidFill>
                  <a:srgbClr val="4788FF"/>
                </a:solidFill>
                <a:cs typeface="Arial" charset="0"/>
              </a:rPr>
              <a:t> </a:t>
            </a:r>
          </a:p>
          <a:p>
            <a:r>
              <a:rPr lang="en-US" b="1" baseline="0" dirty="0">
                <a:solidFill>
                  <a:srgbClr val="4788FF"/>
                </a:solidFill>
                <a:cs typeface="Arial" charset="0"/>
              </a:rPr>
              <a:t>Tell your athlete that their brains are a “work in progress” and don’t stop developing until their mid-20s.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solidFill>
                  <a:srgbClr val="4788FF"/>
                </a:solidFill>
                <a:cs typeface="Arial" charset="0"/>
              </a:rPr>
              <a:t>Tell them that teens become addicted to any substance (alcohol, marijuana, or tobacco, etc.) more quickly than adults because their brains are developing.</a:t>
            </a:r>
          </a:p>
          <a:p>
            <a:r>
              <a:rPr lang="en-US" b="1" baseline="0" dirty="0">
                <a:solidFill>
                  <a:srgbClr val="4788FF"/>
                </a:solidFill>
                <a:cs typeface="Arial" charset="0"/>
              </a:rPr>
              <a:t>Tell them that the use of alcohol, marijuana, or other drugs can cause irreversible damage to the developing brain.</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15</a:t>
            </a:fld>
            <a:endParaRPr lang="en-US" dirty="0"/>
          </a:p>
        </p:txBody>
      </p:sp>
    </p:spTree>
    <p:extLst>
      <p:ext uri="{BB962C8B-B14F-4D97-AF65-F5344CB8AC3E}">
        <p14:creationId xmlns:p14="http://schemas.microsoft.com/office/powerpoint/2010/main" val="238194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These are</a:t>
            </a:r>
            <a:r>
              <a:rPr lang="en-GB" b="1" baseline="0" dirty="0"/>
              <a:t> brain scans of the healthy teenager and that of a teen that uses alcohol regularly. The areas missing in the scan on the right aren’t holes. They show areas of decreased blood flow and, therefore, decreased brain activity. This means the brain signals need to find another path within the brain to respond. The teen on the right is far less likely to perform well athletically and in school.</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16</a:t>
            </a:fld>
            <a:endParaRPr lang="en-US" dirty="0"/>
          </a:p>
        </p:txBody>
      </p:sp>
    </p:spTree>
    <p:extLst>
      <p:ext uri="{BB962C8B-B14F-4D97-AF65-F5344CB8AC3E}">
        <p14:creationId xmlns:p14="http://schemas.microsoft.com/office/powerpoint/2010/main" val="201893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a:t>These are scans of a healthy teenager’s brain and that of a teen that is a regular weekend alcohol user. Note the progression of brain change with use.</a:t>
            </a:r>
          </a:p>
          <a:p>
            <a:endParaRPr lang="en-GB"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17</a:t>
            </a:fld>
            <a:endParaRPr lang="en-US" dirty="0"/>
          </a:p>
        </p:txBody>
      </p:sp>
    </p:spTree>
    <p:extLst>
      <p:ext uri="{BB962C8B-B14F-4D97-AF65-F5344CB8AC3E}">
        <p14:creationId xmlns:p14="http://schemas.microsoft.com/office/powerpoint/2010/main" val="255187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a:t>These are scans of a healthy teenager’s brain and that of a marijuana user.</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a:t>There is much less activity in the brain of the marijuana user. This means that the ability to think, react, store memory, and learn is negatively affected.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a:t>Use of marijuana can significantly affects performance many days after use.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18</a:t>
            </a:fld>
            <a:endParaRPr lang="en-US" dirty="0"/>
          </a:p>
        </p:txBody>
      </p:sp>
    </p:spTree>
    <p:extLst>
      <p:ext uri="{BB962C8B-B14F-4D97-AF65-F5344CB8AC3E}">
        <p14:creationId xmlns:p14="http://schemas.microsoft.com/office/powerpoint/2010/main" val="957903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Use</a:t>
            </a:r>
            <a:r>
              <a:rPr lang="en-GB" b="1" baseline="0" dirty="0"/>
              <a:t> of these substances dramatically affects brain chemistry and has negative affects on all areas of development.</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19</a:t>
            </a:fld>
            <a:endParaRPr lang="en-US" dirty="0"/>
          </a:p>
        </p:txBody>
      </p:sp>
    </p:spTree>
    <p:extLst>
      <p:ext uri="{BB962C8B-B14F-4D97-AF65-F5344CB8AC3E}">
        <p14:creationId xmlns:p14="http://schemas.microsoft.com/office/powerpoint/2010/main" val="153231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b="1" dirty="0"/>
              <a:t>The Chippewa</a:t>
            </a:r>
            <a:r>
              <a:rPr lang="en-US" b="1" baseline="0" dirty="0"/>
              <a:t> Valley Coalition for Youth and Families joins School, Family, and Community in preventing and reducing youth substance use and preventing youth suicide.</a:t>
            </a:r>
          </a:p>
          <a:p>
            <a:r>
              <a:rPr lang="en-US" b="1" baseline="0" dirty="0"/>
              <a:t>Funds for the development of Life of An Athlete Chippewa Valley Schools were provided by Drug Free Communities grant funds awarded to the Coalition.</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a:t>
            </a:fld>
            <a:endParaRPr lang="en-US" dirty="0"/>
          </a:p>
        </p:txBody>
      </p:sp>
    </p:spTree>
    <p:extLst>
      <p:ext uri="{BB962C8B-B14F-4D97-AF65-F5344CB8AC3E}">
        <p14:creationId xmlns:p14="http://schemas.microsoft.com/office/powerpoint/2010/main" val="6929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Athletes that</a:t>
            </a:r>
            <a:r>
              <a:rPr lang="en-GB" b="1" baseline="0" dirty="0"/>
              <a:t> drink </a:t>
            </a:r>
            <a:r>
              <a:rPr lang="en-GB" b="1" dirty="0"/>
              <a:t>alcohol are not only at risk</a:t>
            </a:r>
            <a:r>
              <a:rPr lang="en-GB" b="1" baseline="0" dirty="0"/>
              <a:t> for injury. One night of drinking can negatively effect 2 weeks of overall play.</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20</a:t>
            </a:fld>
            <a:endParaRPr lang="en-US" dirty="0"/>
          </a:p>
        </p:txBody>
      </p:sp>
    </p:spTree>
    <p:extLst>
      <p:ext uri="{BB962C8B-B14F-4D97-AF65-F5344CB8AC3E}">
        <p14:creationId xmlns:p14="http://schemas.microsoft.com/office/powerpoint/2010/main" val="3064707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1200"/>
              </a:spcBef>
              <a:spcAft>
                <a:spcPts val="0"/>
              </a:spcAft>
              <a:buSzPct val="125000"/>
              <a:buFont typeface="Arial" pitchFamily="34" charset="0"/>
              <a:buNone/>
              <a:defRPr/>
            </a:pPr>
            <a:r>
              <a:rPr lang="en-GB" b="1" dirty="0"/>
              <a:t>Marijuana</a:t>
            </a:r>
            <a:r>
              <a:rPr lang="en-GB" b="1" baseline="0" dirty="0"/>
              <a:t> </a:t>
            </a:r>
            <a:r>
              <a:rPr lang="en-US" sz="1200" b="1" baseline="0" dirty="0">
                <a:solidFill>
                  <a:schemeClr val="tx1">
                    <a:lumMod val="50000"/>
                    <a:lumOff val="50000"/>
                  </a:schemeClr>
                </a:solidFill>
                <a:latin typeface="Arial" pitchFamily="34" charset="0"/>
                <a:cs typeface="Arial" pitchFamily="34" charset="0"/>
              </a:rPr>
              <a:t>c</a:t>
            </a:r>
            <a:r>
              <a:rPr lang="en-US" sz="1200" b="1" dirty="0">
                <a:solidFill>
                  <a:schemeClr val="tx1">
                    <a:lumMod val="50000"/>
                    <a:lumOff val="50000"/>
                  </a:schemeClr>
                </a:solidFill>
                <a:latin typeface="Arial" pitchFamily="34" charset="0"/>
                <a:cs typeface="Arial" pitchFamily="34" charset="0"/>
              </a:rPr>
              <a:t>ontains </a:t>
            </a:r>
            <a:r>
              <a:rPr lang="en-US" sz="1600" b="1" dirty="0">
                <a:solidFill>
                  <a:srgbClr val="FF0000"/>
                </a:solidFill>
                <a:latin typeface="Arial" pitchFamily="34" charset="0"/>
                <a:cs typeface="Arial" pitchFamily="34" charset="0"/>
              </a:rPr>
              <a:t>4x</a:t>
            </a:r>
            <a:r>
              <a:rPr lang="en-US" sz="1400" b="1" dirty="0">
                <a:solidFill>
                  <a:schemeClr val="tx1">
                    <a:lumMod val="50000"/>
                    <a:lumOff val="50000"/>
                  </a:schemeClr>
                </a:solidFill>
                <a:latin typeface="Arial" pitchFamily="34" charset="0"/>
                <a:cs typeface="Arial" pitchFamily="34" charset="0"/>
              </a:rPr>
              <a:t> </a:t>
            </a:r>
            <a:r>
              <a:rPr lang="en-US" sz="1200" b="1" dirty="0">
                <a:solidFill>
                  <a:schemeClr val="tx1">
                    <a:lumMod val="50000"/>
                    <a:lumOff val="50000"/>
                  </a:schemeClr>
                </a:solidFill>
                <a:latin typeface="Arial" pitchFamily="34" charset="0"/>
                <a:cs typeface="Arial" pitchFamily="34" charset="0"/>
              </a:rPr>
              <a:t>the amount of tar found in Tobacco smoke</a:t>
            </a:r>
            <a:r>
              <a:rPr lang="en-US" sz="1200" b="1" baseline="0" dirty="0">
                <a:solidFill>
                  <a:schemeClr val="tx1">
                    <a:lumMod val="50000"/>
                    <a:lumOff val="50000"/>
                  </a:schemeClr>
                </a:solidFill>
                <a:latin typeface="Arial" pitchFamily="34" charset="0"/>
                <a:cs typeface="Arial" pitchFamily="34" charset="0"/>
              </a:rPr>
              <a:t> and </a:t>
            </a:r>
            <a:r>
              <a:rPr lang="en-US" sz="1600" b="1" dirty="0">
                <a:solidFill>
                  <a:srgbClr val="FF0000"/>
                </a:solidFill>
                <a:latin typeface="Arial" pitchFamily="34" charset="0"/>
                <a:cs typeface="Arial" pitchFamily="34" charset="0"/>
              </a:rPr>
              <a:t>50-70%</a:t>
            </a:r>
            <a:r>
              <a:rPr lang="en-US" sz="1600" b="1" dirty="0">
                <a:solidFill>
                  <a:schemeClr val="tx1">
                    <a:lumMod val="50000"/>
                    <a:lumOff val="50000"/>
                  </a:schemeClr>
                </a:solidFill>
                <a:latin typeface="Arial" pitchFamily="34" charset="0"/>
                <a:cs typeface="Arial" pitchFamily="34" charset="0"/>
              </a:rPr>
              <a:t> </a:t>
            </a:r>
            <a:r>
              <a:rPr lang="en-US" sz="1200" b="1" dirty="0">
                <a:solidFill>
                  <a:schemeClr val="tx1">
                    <a:lumMod val="50000"/>
                    <a:lumOff val="50000"/>
                  </a:schemeClr>
                </a:solidFill>
                <a:latin typeface="Arial" pitchFamily="34" charset="0"/>
                <a:cs typeface="Arial" pitchFamily="34" charset="0"/>
              </a:rPr>
              <a:t>more Carcinogens</a:t>
            </a:r>
            <a:r>
              <a:rPr lang="en-US" sz="1200" b="1" baseline="0" dirty="0">
                <a:solidFill>
                  <a:schemeClr val="tx1">
                    <a:lumMod val="50000"/>
                    <a:lumOff val="50000"/>
                  </a:schemeClr>
                </a:solidFill>
                <a:latin typeface="Arial" pitchFamily="34" charset="0"/>
                <a:cs typeface="Arial" pitchFamily="34" charset="0"/>
              </a:rPr>
              <a:t> (chemicals that cause cancer).</a:t>
            </a:r>
            <a:endParaRPr lang="en-US" sz="1200" b="1" dirty="0">
              <a:solidFill>
                <a:schemeClr val="tx1">
                  <a:lumMod val="50000"/>
                  <a:lumOff val="50000"/>
                </a:schemeClr>
              </a:solidFill>
              <a:latin typeface="Arial" pitchFamily="34" charset="0"/>
              <a:cs typeface="Arial" pitchFamily="34" charset="0"/>
            </a:endParaRPr>
          </a:p>
          <a:p>
            <a:r>
              <a:rPr lang="en-GB" b="1" baseline="0" dirty="0"/>
              <a:t>Considerable research shows that Marijuana affects coordination, reaction time, attention, memory, and is addictive, especially for teens. (ncadd.org 2015)</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a:t>It’s important that we work to promote healthy choices by our athletes.</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21</a:t>
            </a:fld>
            <a:endParaRPr lang="en-US" dirty="0"/>
          </a:p>
        </p:txBody>
      </p:sp>
    </p:spTree>
    <p:extLst>
      <p:ext uri="{BB962C8B-B14F-4D97-AF65-F5344CB8AC3E}">
        <p14:creationId xmlns:p14="http://schemas.microsoft.com/office/powerpoint/2010/main" val="3075437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a:t>Athletes</a:t>
            </a:r>
            <a:r>
              <a:rPr lang="en-GB" b="1" baseline="0" dirty="0"/>
              <a:t> are at higher risk of developing an addiction to pain medication, e.g. </a:t>
            </a:r>
            <a:r>
              <a:rPr lang="en-US" sz="1200" b="1" dirty="0">
                <a:latin typeface="Arial" pitchFamily="34" charset="0"/>
                <a:cs typeface="Arial" pitchFamily="34" charset="0"/>
              </a:rPr>
              <a:t>Vicodin, Percocet, </a:t>
            </a:r>
            <a:r>
              <a:rPr lang="en-US" sz="1200" b="1" dirty="0" err="1">
                <a:latin typeface="Arial" pitchFamily="34" charset="0"/>
                <a:cs typeface="Arial" pitchFamily="34" charset="0"/>
              </a:rPr>
              <a:t>Oxycontin</a:t>
            </a:r>
            <a:r>
              <a:rPr lang="en-US" sz="1200" b="1" dirty="0">
                <a:latin typeface="Arial" pitchFamily="34" charset="0"/>
                <a:cs typeface="Arial" pitchFamily="34" charset="0"/>
              </a:rPr>
              <a:t>, etc.</a:t>
            </a:r>
          </a:p>
          <a:p>
            <a:r>
              <a:rPr lang="en-GB" b="1" baseline="0" dirty="0"/>
              <a:t>We need to be very aware of the dangerous potential for pain medication prescribed for an injury to end in addiction.</a:t>
            </a:r>
          </a:p>
          <a:p>
            <a:r>
              <a:rPr lang="en-GB" b="1" baseline="0" dirty="0"/>
              <a:t>Parents need to monitor when their athletes take prescriptions for treating the pain and prompt them stop use as soon as soon as possible.</a:t>
            </a:r>
          </a:p>
          <a:p>
            <a:r>
              <a:rPr lang="en-GB" b="1" baseline="0" dirty="0"/>
              <a:t>Abuse of Prescription Painkillers can lead to Heroin use/addiction.</a:t>
            </a:r>
          </a:p>
          <a:p>
            <a:endParaRPr lang="en-GB" b="1" baseline="0" dirty="0"/>
          </a:p>
          <a:p>
            <a:r>
              <a:rPr lang="en-GB" b="1" baseline="0" dirty="0"/>
              <a:t>You can dispose of unused and expired medication at the Macomb County Sheriff’s Dept. and the Clinton Township Police 24 hours per day, 7 days per week.</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22</a:t>
            </a:fld>
            <a:endParaRPr lang="en-US" dirty="0"/>
          </a:p>
        </p:txBody>
      </p:sp>
    </p:spTree>
    <p:extLst>
      <p:ext uri="{BB962C8B-B14F-4D97-AF65-F5344CB8AC3E}">
        <p14:creationId xmlns:p14="http://schemas.microsoft.com/office/powerpoint/2010/main" val="289731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look forward to the season/year and working together</a:t>
            </a:r>
            <a:r>
              <a:rPr lang="en-US" b="1" baseline="0" dirty="0"/>
              <a:t> to support your students. We wanted to outline the behaviors we know everyone in this room is ready and willing to follow to ensure a great season/year.</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23</a:t>
            </a:fld>
            <a:endParaRPr lang="en-US" dirty="0"/>
          </a:p>
        </p:txBody>
      </p:sp>
    </p:spTree>
    <p:extLst>
      <p:ext uri="{BB962C8B-B14F-4D97-AF65-F5344CB8AC3E}">
        <p14:creationId xmlns:p14="http://schemas.microsoft.com/office/powerpoint/2010/main" val="203840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 student, by participating on</a:t>
            </a:r>
            <a:r>
              <a:rPr lang="en-US" b="1" baseline="0" dirty="0"/>
              <a:t> a school team</a:t>
            </a:r>
            <a:r>
              <a:rPr lang="en-US" b="1" dirty="0"/>
              <a:t>, is voluntarily submitting to abide by the rules, requirements, standards, and regulations</a:t>
            </a:r>
            <a:r>
              <a:rPr lang="en-US" b="1" baseline="0" dirty="0"/>
              <a:t> in the Athletic Code of Conduct</a:t>
            </a:r>
            <a:r>
              <a:rPr lang="en-US" b="1" dirty="0"/>
              <a:t>, as well as any rules, requirements, standards, and regulations of the team. Being on a team is a privilege, not a right. Therefore, it is crucial for student athletes to understand the Athletic Department’s expectations of them, and what they may expect from the athletic program.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a:t>
            </a:r>
            <a:r>
              <a:rPr lang="en-US" b="1" baseline="0" dirty="0"/>
              <a:t> Athletic Code of Conduct provides </a:t>
            </a:r>
            <a:r>
              <a:rPr lang="en-US" b="1" dirty="0"/>
              <a:t>the Athletic Mission Statement for</a:t>
            </a:r>
            <a:r>
              <a:rPr lang="en-US" b="1" baseline="0" dirty="0"/>
              <a:t> </a:t>
            </a:r>
            <a:r>
              <a:rPr lang="en-US" b="1" dirty="0"/>
              <a:t>Chippewa Valley Schools, as well as Athletic Program Beliefs, Eligibility, Rules, Transportation Policy, Attendance Requirements and Vacation Policy, Academic Standards for Athletes, Conduct Expectations for Athletes, Consequences and Appeal Procedures. All athletes and their parents are expected to read and to be familiar with this document.  Any questions should be directed to the coach or Athletic Director.</a:t>
            </a:r>
          </a:p>
          <a:p>
            <a:endParaRPr lang="en-US"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24</a:t>
            </a:fld>
            <a:endParaRPr lang="en-US" dirty="0"/>
          </a:p>
        </p:txBody>
      </p:sp>
    </p:spTree>
    <p:extLst>
      <p:ext uri="{BB962C8B-B14F-4D97-AF65-F5344CB8AC3E}">
        <p14:creationId xmlns:p14="http://schemas.microsoft.com/office/powerpoint/2010/main" val="203840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t>
            </a:r>
            <a:r>
              <a:rPr lang="en-US" b="1" baseline="0" dirty="0"/>
              <a:t> important part of the Chippewa Valley Schools Athletic Code of Conduct is that which addresses the use, possession, and/or distribution of alcohol, marijuana, or other drugs, as well as the abuse of prescription medications and/or sharing of medications prescribed to someone else. </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25</a:t>
            </a:fld>
            <a:endParaRPr lang="en-US" dirty="0"/>
          </a:p>
        </p:txBody>
      </p:sp>
    </p:spTree>
    <p:extLst>
      <p:ext uri="{BB962C8B-B14F-4D97-AF65-F5344CB8AC3E}">
        <p14:creationId xmlns:p14="http://schemas.microsoft.com/office/powerpoint/2010/main" val="4100988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a:t>
            </a:r>
            <a:r>
              <a:rPr lang="en-US" b="1" baseline="0" dirty="0"/>
              <a:t> through the Consequences.</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26</a:t>
            </a:fld>
            <a:endParaRPr lang="en-US" dirty="0"/>
          </a:p>
        </p:txBody>
      </p:sp>
    </p:spTree>
    <p:extLst>
      <p:ext uri="{BB962C8B-B14F-4D97-AF65-F5344CB8AC3E}">
        <p14:creationId xmlns:p14="http://schemas.microsoft.com/office/powerpoint/2010/main" val="330641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Visit</a:t>
            </a:r>
            <a:r>
              <a:rPr lang="en-US" b="1" baseline="0" dirty="0"/>
              <a:t> our Athletic webpage to get important additional information that is highly relevant to </a:t>
            </a:r>
            <a:r>
              <a:rPr lang="en-US" b="1" baseline="0"/>
              <a:t>athletic performance.</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27</a:t>
            </a:fld>
            <a:endParaRPr lang="en-US" dirty="0"/>
          </a:p>
        </p:txBody>
      </p:sp>
    </p:spTree>
    <p:extLst>
      <p:ext uri="{BB962C8B-B14F-4D97-AF65-F5344CB8AC3E}">
        <p14:creationId xmlns:p14="http://schemas.microsoft.com/office/powerpoint/2010/main" val="335419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John</a:t>
            </a:r>
            <a:r>
              <a:rPr lang="en-US" b="1" baseline="0" dirty="0"/>
              <a:t> Underwood is an Olympic trainer and coach.  He has worked with high school and professional athletes, </a:t>
            </a:r>
            <a:r>
              <a:rPr lang="en-US" b="1" dirty="0">
                <a:effectLst/>
              </a:rPr>
              <a:t>including the National Federation of High School Athletics, NCAA, NHL, NFL and the NBA. He has worked for three decades with the USOC, Sport Canada and the International Olympic Committee. John Underwood is Human Performance Consultant for U.S. Navy SEALS. John’s innovative program “Life of an Athlete”, has gained international prominence and has been implemented in hundreds of schools throughout the country and abroad. He studied Human Performance at the Sport Institute of Finland/ </a:t>
            </a:r>
            <a:r>
              <a:rPr lang="en-US" b="1" dirty="0" err="1">
                <a:effectLst/>
              </a:rPr>
              <a:t>Vierumaki</a:t>
            </a:r>
            <a:r>
              <a:rPr lang="en-US" b="1" dirty="0">
                <a:effectLst/>
              </a:rPr>
              <a:t>/</a:t>
            </a:r>
            <a:r>
              <a:rPr lang="en-US" b="1" baseline="0" dirty="0">
                <a:effectLst/>
              </a:rPr>
              <a:t> and Lake Placid. </a:t>
            </a:r>
            <a:r>
              <a:rPr lang="en-US" b="1" dirty="0">
                <a:effectLst/>
              </a:rPr>
              <a:t>He holds three International Olympic Solidarity diplomas for coaching and has been a crusader for drug-free sport at all levels.  John is an internationally recognized human performance expert, specializing in recovery, peaking training and lifestyle impact on mental and physical performance.  </a:t>
            </a:r>
          </a:p>
          <a:p>
            <a:endParaRPr lang="en-GB"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3</a:t>
            </a:fld>
            <a:endParaRPr lang="en-US" dirty="0"/>
          </a:p>
        </p:txBody>
      </p:sp>
    </p:spTree>
    <p:extLst>
      <p:ext uri="{BB962C8B-B14F-4D97-AF65-F5344CB8AC3E}">
        <p14:creationId xmlns:p14="http://schemas.microsoft.com/office/powerpoint/2010/main" val="194136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choices we</a:t>
            </a:r>
            <a:r>
              <a:rPr lang="en-US" b="1" baseline="0" dirty="0"/>
              <a:t> make about how much sleep we get, how we eat, and if we use caffeine, alcohol and other drugs has a direct impact on athletic performance. It can mean the difference between winning and losing, which is the message we are trying to get out to our student athletes.  A large part of our performance is based on how we treat our bodies prior to and post contests and events.</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4</a:t>
            </a:fld>
            <a:endParaRPr lang="en-US" dirty="0"/>
          </a:p>
        </p:txBody>
      </p:sp>
    </p:spTree>
    <p:extLst>
      <p:ext uri="{BB962C8B-B14F-4D97-AF65-F5344CB8AC3E}">
        <p14:creationId xmlns:p14="http://schemas.microsoft.com/office/powerpoint/2010/main" val="159679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Good</a:t>
            </a:r>
            <a:r>
              <a:rPr lang="en-US" b="1" u="sng" baseline="0" dirty="0"/>
              <a:t> Health is Comprised of 3 things:</a:t>
            </a:r>
          </a:p>
          <a:p>
            <a:r>
              <a:rPr lang="en-US" b="1" baseline="0" dirty="0"/>
              <a:t>Diet, Exercise, and Sleep. Rest and recuperation allows the body to reenergize and rejuvenate for next the next day. Its vital to get a good night sleep to perform at an athlete’s best. </a:t>
            </a:r>
          </a:p>
          <a:p>
            <a:r>
              <a:rPr lang="en-US" b="1" baseline="0" dirty="0"/>
              <a:t>The REM cycle is the dream state, think about it as re-booting your brain. To complete this properly you want 6-7 REM cycles, which happen over 8-10 hours</a:t>
            </a:r>
          </a:p>
          <a:p>
            <a:r>
              <a:rPr lang="en-US" b="1" baseline="0" dirty="0"/>
              <a:t>Red/orange light tells the pineal gland to start shutting down to go to sleep. (Think gathering around the warm glow of a fire at night.)</a:t>
            </a:r>
          </a:p>
          <a:p>
            <a:r>
              <a:rPr lang="en-US" b="1" baseline="0" dirty="0"/>
              <a:t>Blue light (that from a TV, Phone, Computer) tells the pineal gland to start revving up. (Think bright blue skies in the morning.)</a:t>
            </a:r>
          </a:p>
          <a:p>
            <a:endParaRPr lang="en-US" b="1" baseline="0" dirty="0"/>
          </a:p>
          <a:p>
            <a:r>
              <a:rPr lang="en-US" b="1" i="1" baseline="0" dirty="0"/>
              <a:t>In addition, the use of alcohol, marijuana, and other drugs, and prescription drug abuse has very negative consequences for athletic performance.</a:t>
            </a:r>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5</a:t>
            </a:fld>
            <a:endParaRPr lang="en-US" dirty="0"/>
          </a:p>
        </p:txBody>
      </p:sp>
    </p:spTree>
    <p:extLst>
      <p:ext uri="{BB962C8B-B14F-4D97-AF65-F5344CB8AC3E}">
        <p14:creationId xmlns:p14="http://schemas.microsoft.com/office/powerpoint/2010/main" val="1991928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Here you can see the more sleep</a:t>
            </a:r>
            <a:r>
              <a:rPr lang="en-US" b="1" baseline="0" dirty="0"/>
              <a:t> an athlete gets the less likely he/she is to have an injury. Making an extra effort to get to bed at a reasonable time can make all the difference in performance. Student athletes often have rigorous schedules, so staying on top of school work and athletics helps provide a better sleep schedule.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6</a:t>
            </a:fld>
            <a:endParaRPr lang="en-US" dirty="0"/>
          </a:p>
        </p:txBody>
      </p:sp>
    </p:spTree>
    <p:extLst>
      <p:ext uri="{BB962C8B-B14F-4D97-AF65-F5344CB8AC3E}">
        <p14:creationId xmlns:p14="http://schemas.microsoft.com/office/powerpoint/2010/main" val="352670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Even if an athlete is making the right lifestyle decisions, he/she can only perform at his/her physical peak for 2-3 hours. After that muscles become fatigued and need rest.</a:t>
            </a:r>
          </a:p>
          <a:p>
            <a:r>
              <a:rPr lang="en-US" b="1" baseline="0" dirty="0"/>
              <a:t>Athletes often use energy drinks.</a:t>
            </a:r>
          </a:p>
          <a:p>
            <a:r>
              <a:rPr lang="en-US" b="1" baseline="0" dirty="0"/>
              <a:t>Energy drinks can cause overstimulation and over time you have more difficulty getting to where you want and need to be.</a:t>
            </a:r>
          </a:p>
          <a:p>
            <a:r>
              <a:rPr lang="en-US" b="1" baseline="0" dirty="0"/>
              <a:t>The sugar and caffeine rush only lasts 15-20 minutes and after that the mind and body crashes. </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7</a:t>
            </a:fld>
            <a:endParaRPr lang="en-US" dirty="0"/>
          </a:p>
        </p:txBody>
      </p:sp>
    </p:spTree>
    <p:extLst>
      <p:ext uri="{BB962C8B-B14F-4D97-AF65-F5344CB8AC3E}">
        <p14:creationId xmlns:p14="http://schemas.microsoft.com/office/powerpoint/2010/main" val="3639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a:t>
            </a:r>
            <a:r>
              <a:rPr lang="en-US" b="1" baseline="0" dirty="0"/>
              <a:t> Life of an Athlete </a:t>
            </a:r>
            <a:r>
              <a:rPr lang="en-US" b="1" dirty="0" err="1"/>
              <a:t>Powerback</a:t>
            </a:r>
            <a:r>
              <a:rPr lang="en-US" b="1" dirty="0"/>
              <a:t> diet</a:t>
            </a:r>
            <a:r>
              <a:rPr lang="en-US" b="1" baseline="0" dirty="0"/>
              <a:t> provides the proper nutrition for an athlete. An electronic version can be found on our Chippewa Valley Life of an Athletic website.</a:t>
            </a:r>
          </a:p>
          <a:p>
            <a:r>
              <a:rPr lang="en-US" b="1" baseline="0" dirty="0"/>
              <a:t>The best way to keep the blood sugar up is to eat whole grains, fruits and vegetables. Cookies and cakes are digested as sugar and leave an athlete feeling depleted. </a:t>
            </a:r>
          </a:p>
          <a:p>
            <a:r>
              <a:rPr lang="en-US" b="1" baseline="0" dirty="0"/>
              <a:t>Athletes need to plan ahead with snacks so they feel full longer.</a:t>
            </a:r>
            <a:endParaRPr lang="en-US"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8</a:t>
            </a:fld>
            <a:endParaRPr lang="en-US" dirty="0"/>
          </a:p>
        </p:txBody>
      </p:sp>
    </p:spTree>
    <p:extLst>
      <p:ext uri="{BB962C8B-B14F-4D97-AF65-F5344CB8AC3E}">
        <p14:creationId xmlns:p14="http://schemas.microsoft.com/office/powerpoint/2010/main" val="121222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Having a</a:t>
            </a:r>
            <a:r>
              <a:rPr lang="en-GB" b="1" baseline="0" dirty="0"/>
              <a:t> Carbohydrate-rich </a:t>
            </a:r>
            <a:r>
              <a:rPr lang="en-GB" b="1" dirty="0"/>
              <a:t>snack</a:t>
            </a:r>
            <a:r>
              <a:rPr lang="en-GB" b="1" baseline="0" dirty="0"/>
              <a:t> is important to keeping the body’s “engine” going. Without it, athletes can feel sluggish and slow with nothing to burn.</a:t>
            </a:r>
            <a:endParaRPr lang="en-GB" b="1" dirty="0"/>
          </a:p>
        </p:txBody>
      </p:sp>
      <p:sp>
        <p:nvSpPr>
          <p:cNvPr id="4" name="Slide Number Placeholder 3"/>
          <p:cNvSpPr>
            <a:spLocks noGrp="1"/>
          </p:cNvSpPr>
          <p:nvPr>
            <p:ph type="sldNum" sz="quarter" idx="10"/>
          </p:nvPr>
        </p:nvSpPr>
        <p:spPr/>
        <p:txBody>
          <a:bodyPr/>
          <a:lstStyle/>
          <a:p>
            <a:pPr>
              <a:defRPr/>
            </a:pPr>
            <a:fld id="{2BBD8DD8-BC31-4684-AF80-0B14E75B2CED}" type="slidenum">
              <a:rPr lang="en-US" smtClean="0"/>
              <a:pPr>
                <a:defRPr/>
              </a:pPr>
              <a:t>9</a:t>
            </a:fld>
            <a:endParaRPr lang="en-US" dirty="0"/>
          </a:p>
        </p:txBody>
      </p:sp>
    </p:spTree>
    <p:extLst>
      <p:ext uri="{BB962C8B-B14F-4D97-AF65-F5344CB8AC3E}">
        <p14:creationId xmlns:p14="http://schemas.microsoft.com/office/powerpoint/2010/main" val="18928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FCFD48C-8B26-43EA-A6EE-5563B00ABBB7}" type="datetime1">
              <a:rPr lang="en-US"/>
              <a:pPr>
                <a:defRPr/>
              </a:pPr>
              <a:t>8/8/2016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86CF4C-AC45-4BE2-864C-814191DDE21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07683D-871A-4F28-9FFC-0F48C56FEC0A}" type="datetime1">
              <a:rPr lang="en-US"/>
              <a:pPr>
                <a:defRPr/>
              </a:pPr>
              <a:t>8/8/2016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BE9C766-D37C-427B-89EA-A81ADD662D0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9CDE11-EDF1-4F57-B111-7600D510DED6}" type="datetime1">
              <a:rPr lang="en-US"/>
              <a:pPr>
                <a:defRPr/>
              </a:pPr>
              <a:t>8/8/2016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268B34F-6DA4-4EBD-B58C-0011CEE01CD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480413-06D3-4DED-B77B-37970D843DBB}" type="datetime1">
              <a:rPr lang="en-US"/>
              <a:pPr>
                <a:defRPr/>
              </a:pPr>
              <a:t>8/8/2016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60F1EF3-13A9-4214-BDBB-D60077EE24F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80D80E8-D57B-4940-A971-8B2C9EE7CEF2}" type="datetime1">
              <a:rPr lang="en-US"/>
              <a:pPr>
                <a:defRPr/>
              </a:pPr>
              <a:t>8/8/2016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D9FF04-EF52-46EF-926E-321C3604010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0621E4-ABAB-4036-9824-C4CC1E96AA27}" type="datetime1">
              <a:rPr lang="en-US"/>
              <a:pPr>
                <a:defRPr/>
              </a:pPr>
              <a:t>8/8/2016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EF9A703-FD25-4FBC-9CF8-70F53B07464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D487D72-339F-44D7-8B31-FA39CEC1083E}" type="datetime1">
              <a:rPr lang="en-US"/>
              <a:pPr>
                <a:defRPr/>
              </a:pPr>
              <a:t>8/8/2016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DE9A91F-3FEA-4127-AB88-88AA4A626D2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F340F56-F68E-4E3F-915F-4E36D99719AE}" type="datetime1">
              <a:rPr lang="en-US"/>
              <a:pPr>
                <a:defRPr/>
              </a:pPr>
              <a:t>8/8/2016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D525DCB-FB03-490D-9FB1-3EE280448BB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F82489-A3CB-49D3-AC48-C16DEEAA8A2F}" type="datetime1">
              <a:rPr lang="en-US"/>
              <a:pPr>
                <a:defRPr/>
              </a:pPr>
              <a:t>8/8/2016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9BB56A0-54ED-4953-90C4-A69E61EC118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0D9BCB-9286-4957-8387-DCC2A30652D7}" type="datetime1">
              <a:rPr lang="en-US"/>
              <a:pPr>
                <a:defRPr/>
              </a:pPr>
              <a:t>8/8/2016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5CFA8D0-66B2-454A-9A79-19B7F2C21A6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9487F4-21B1-4A9C-9A20-3E5742FA245B}" type="datetime1">
              <a:rPr lang="en-US"/>
              <a:pPr>
                <a:defRPr/>
              </a:pPr>
              <a:t>8/8/2016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EF30294-09BC-455B-8F9E-392BB562B37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D2700E3-854A-44CF-866C-0B15104EC01A}" type="datetime1">
              <a:rPr lang="en-US"/>
              <a:pPr>
                <a:defRPr/>
              </a:pPr>
              <a:t>8/8/2016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7414C8-840E-4E2B-B1F5-74EEBAF3F95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hyperlink" Target="http://amenclinics.com/bp/atlas/viewlargeimage.php?img=HEROIN.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3.png"/><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www.interventionservicesinc.com/drug-intervention/opiate-intervention/&amp;ei=w2c-VLeHI8-IsQSxrYLQCA&amp;bvm=bv.77412846,d.cWc&amp;psig=AFQjCNFGqt2jTLFdSIooVhRjvwMxqWLzeQ&amp;ust=1413462320144698" TargetMode="External"/><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google.com/url?sa=i&amp;rct=j&amp;q=&amp;esrc=s&amp;source=images&amp;cd=&amp;cad=rja&amp;uact=8&amp;ved=0CAcQjRw&amp;url=http://www.percocetabusehelp.com/dangers-of-tampering-with-percocet-pills&amp;ei=hGg-VKC6N5X7sASJq4GgCA&amp;bvm=bv.77412846,d.cWc&amp;psig=AFQjCNE7Z05GK45YXsIdtwuC5wZOmoy_6w&amp;ust=1413462484342828" TargetMode="Externa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hyperlink" Target="http://www.thepostgame.com/blog/more-family-fun/201202/what-makes-nightmare-sports-pare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609600"/>
          </a:xfrm>
        </p:spPr>
        <p:txBody>
          <a:bodyPr/>
          <a:lstStyle/>
          <a:p>
            <a:pPr eaLnBrk="1" hangingPunct="1"/>
            <a:endParaRPr lang="en-US" sz="2600" b="1" u="sng" dirty="0">
              <a:solidFill>
                <a:srgbClr val="1867AD"/>
              </a:solidFill>
              <a:latin typeface="Arial" charset="0"/>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a:t>
            </a:fld>
            <a:endParaRPr lang="en-US" sz="1400" b="1" dirty="0">
              <a:solidFill>
                <a:schemeClr val="bg1">
                  <a:lumMod val="50000"/>
                </a:schemeClr>
              </a:solidFill>
              <a:latin typeface="Arial" pitchFamily="34" charset="0"/>
              <a:cs typeface="Arial" pitchFamily="34" charset="0"/>
            </a:endParaRPr>
          </a:p>
        </p:txBody>
      </p:sp>
      <p:sp>
        <p:nvSpPr>
          <p:cNvPr id="10" name="Content Placeholder 5"/>
          <p:cNvSpPr txBox="1">
            <a:spLocks/>
          </p:cNvSpPr>
          <p:nvPr/>
        </p:nvSpPr>
        <p:spPr bwMode="auto">
          <a:xfrm>
            <a:off x="2998221" y="5573046"/>
            <a:ext cx="3962400" cy="210978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eaLnBrk="1" fontAlgn="auto" hangingPunct="1">
              <a:spcBef>
                <a:spcPts val="1200"/>
              </a:spcBef>
              <a:spcAft>
                <a:spcPts val="0"/>
              </a:spcAft>
              <a:buSzPct val="125000"/>
              <a:buNone/>
              <a:defRPr/>
            </a:pPr>
            <a:endParaRPr lang="en-US" sz="1800" b="1" dirty="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04092"/>
            <a:ext cx="1619250" cy="179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952" y="2904093"/>
            <a:ext cx="1596950" cy="160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2943" y="454886"/>
            <a:ext cx="5596072" cy="242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00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a:solidFill>
                  <a:srgbClr val="1867AD"/>
                </a:solidFill>
                <a:latin typeface="Arial" charset="0"/>
                <a:cs typeface="Arial" charset="0"/>
              </a:rPr>
              <a:t>Impact on Your Athletic Performance</a:t>
            </a:r>
          </a:p>
        </p:txBody>
      </p:sp>
      <p:sp>
        <p:nvSpPr>
          <p:cNvPr id="6" name="Content Placeholder 5"/>
          <p:cNvSpPr>
            <a:spLocks noGrp="1"/>
          </p:cNvSpPr>
          <p:nvPr>
            <p:ph idx="1"/>
          </p:nvPr>
        </p:nvSpPr>
        <p:spPr>
          <a:xfrm>
            <a:off x="762000" y="2103438"/>
            <a:ext cx="4267200" cy="4144962"/>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1800" b="1" u="sng" dirty="0">
                <a:solidFill>
                  <a:srgbClr val="00B050"/>
                </a:solidFill>
                <a:latin typeface="Arial" pitchFamily="34" charset="0"/>
                <a:cs typeface="Arial" pitchFamily="34" charset="0"/>
              </a:rPr>
              <a:t>DRINK: </a:t>
            </a:r>
            <a:br>
              <a:rPr lang="en-US" sz="1800" b="1" dirty="0">
                <a:latin typeface="Arial" pitchFamily="34" charset="0"/>
                <a:cs typeface="Arial" pitchFamily="34" charset="0"/>
              </a:rPr>
            </a:br>
            <a:r>
              <a:rPr lang="en-US" sz="1800" b="1" dirty="0">
                <a:latin typeface="Arial" pitchFamily="34" charset="0"/>
                <a:cs typeface="Arial" pitchFamily="34" charset="0"/>
              </a:rPr>
              <a:t>-Hydrate with 10+ oz. of sports drink &amp; water mix</a:t>
            </a:r>
            <a:br>
              <a:rPr lang="en-US" sz="1800" b="1" dirty="0">
                <a:latin typeface="Arial" pitchFamily="34" charset="0"/>
                <a:cs typeface="Arial" pitchFamily="34" charset="0"/>
              </a:rPr>
            </a:br>
            <a:endParaRPr lang="en-US" sz="1800" b="1" dirty="0">
              <a:latin typeface="Arial" pitchFamily="34" charset="0"/>
              <a:cs typeface="Arial" pitchFamily="34" charset="0"/>
            </a:endParaRPr>
          </a:p>
          <a:p>
            <a:pPr eaLnBrk="1" fontAlgn="auto" hangingPunct="1">
              <a:spcBef>
                <a:spcPts val="1200"/>
              </a:spcBef>
              <a:spcAft>
                <a:spcPts val="0"/>
              </a:spcAft>
              <a:buSzPct val="125000"/>
              <a:buFont typeface="Arial" pitchFamily="34" charset="0"/>
              <a:buChar char="•"/>
              <a:defRPr/>
            </a:pPr>
            <a:r>
              <a:rPr lang="en-US" sz="1800" b="1" u="sng" dirty="0">
                <a:solidFill>
                  <a:srgbClr val="00B050"/>
                </a:solidFill>
                <a:latin typeface="Arial" pitchFamily="34" charset="0"/>
                <a:cs typeface="Arial" pitchFamily="34" charset="0"/>
              </a:rPr>
              <a:t>EAT: </a:t>
            </a:r>
            <a:br>
              <a:rPr lang="en-US" sz="1800" b="1" dirty="0">
                <a:latin typeface="Arial" pitchFamily="34" charset="0"/>
                <a:cs typeface="Arial" pitchFamily="34" charset="0"/>
              </a:rPr>
            </a:br>
            <a:r>
              <a:rPr lang="en-US" sz="1800" b="1" dirty="0">
                <a:latin typeface="Arial" pitchFamily="34" charset="0"/>
                <a:cs typeface="Arial" pitchFamily="34" charset="0"/>
              </a:rPr>
              <a:t>-Maintain blood sugar levels</a:t>
            </a:r>
          </a:p>
        </p:txBody>
      </p:sp>
      <p:sp>
        <p:nvSpPr>
          <p:cNvPr id="3077" name="Content Placeholder 5"/>
          <p:cNvSpPr txBox="1">
            <a:spLocks/>
          </p:cNvSpPr>
          <p:nvPr/>
        </p:nvSpPr>
        <p:spPr bwMode="auto">
          <a:xfrm>
            <a:off x="762000" y="1600200"/>
            <a:ext cx="5638800" cy="457200"/>
          </a:xfrm>
          <a:prstGeom prst="rect">
            <a:avLst/>
          </a:prstGeom>
          <a:noFill/>
          <a:ln w="9525">
            <a:noFill/>
            <a:miter lim="800000"/>
            <a:headEnd/>
            <a:tailEnd/>
          </a:ln>
        </p:spPr>
        <p:txBody>
          <a:bodyPr/>
          <a:lstStyle/>
          <a:p>
            <a:pPr marL="342900" indent="-342900">
              <a:spcBef>
                <a:spcPct val="20000"/>
              </a:spcBef>
            </a:pPr>
            <a:r>
              <a:rPr lang="en-US" sz="2000" b="1" dirty="0">
                <a:solidFill>
                  <a:srgbClr val="10A7E0"/>
                </a:solidFill>
                <a:cs typeface="Arial" charset="0"/>
              </a:rPr>
              <a:t>Phase 2: During Competition or Training:</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10</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197" y="2098452"/>
            <a:ext cx="2296006" cy="228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550" y="4287561"/>
            <a:ext cx="1358900" cy="130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197" y="4876800"/>
            <a:ext cx="1404312" cy="14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3"/>
          <p:cNvSpPr>
            <a:spLocks noGrp="1"/>
          </p:cNvSpPr>
          <p:nvPr>
            <p:ph type="ftr" sz="quarter" idx="11"/>
          </p:nvPr>
        </p:nvSpPr>
        <p:spPr bwMode="auto">
          <a:xfrm>
            <a:off x="2303925" y="6174304"/>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601401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algn="l" eaLnBrk="1" hangingPunct="1"/>
            <a:r>
              <a:rPr lang="en-US" sz="3600" b="1" dirty="0">
                <a:solidFill>
                  <a:srgbClr val="1867AD"/>
                </a:solidFill>
                <a:latin typeface="Arial" charset="0"/>
                <a:cs typeface="Arial" charset="0"/>
              </a:rPr>
              <a:t>Reading Labels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11</a:t>
            </a:fld>
            <a:endParaRPr lang="en-US" sz="1400" b="1" dirty="0">
              <a:solidFill>
                <a:schemeClr val="bg1">
                  <a:lumMod val="50000"/>
                </a:schemeClr>
              </a:solidFill>
              <a:latin typeface="Arial" pitchFamily="34" charset="0"/>
              <a:cs typeface="Arial" pitchFamily="34" charset="0"/>
            </a:endParaRPr>
          </a:p>
        </p:txBody>
      </p:sp>
      <p:sp>
        <p:nvSpPr>
          <p:cNvPr id="4" name="Control 1"/>
          <p:cNvSpPr>
            <a:spLocks noChangeArrowheads="1" noChangeShapeType="1"/>
          </p:cNvSpPr>
          <p:nvPr/>
        </p:nvSpPr>
        <p:spPr bwMode="auto">
          <a:xfrm>
            <a:off x="6727825" y="3362325"/>
            <a:ext cx="3797300" cy="632460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dirty="0"/>
          </a:p>
        </p:txBody>
      </p:sp>
      <p:pic>
        <p:nvPicPr>
          <p:cNvPr id="11" name="Picture 2" descr="Nutrition Facts Lab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52492" y="550144"/>
            <a:ext cx="3150666" cy="53117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6311" y="1337548"/>
            <a:ext cx="4572000" cy="4770537"/>
          </a:xfrm>
          <a:prstGeom prst="rect">
            <a:avLst/>
          </a:prstGeom>
        </p:spPr>
        <p:txBody>
          <a:bodyPr>
            <a:spAutoFit/>
          </a:bodyPr>
          <a:lstStyle/>
          <a:p>
            <a:r>
              <a:rPr lang="en-GB" sz="2800" b="1" dirty="0"/>
              <a:t>Nutrition labels can be deceiving</a:t>
            </a:r>
          </a:p>
          <a:p>
            <a:pPr marL="285750" indent="-285750">
              <a:buFont typeface="Arial" panose="020B0604020202020204" pitchFamily="34" charset="0"/>
              <a:buChar char="•"/>
            </a:pPr>
            <a:endParaRPr lang="en-GB" dirty="0"/>
          </a:p>
          <a:p>
            <a:r>
              <a:rPr lang="en-GB" dirty="0"/>
              <a:t>1. Pay attention to the serving size </a:t>
            </a:r>
          </a:p>
          <a:p>
            <a:r>
              <a:rPr lang="en-GB" dirty="0"/>
              <a:t>2. Limit the amount of total fat, sugar, and sodium.</a:t>
            </a:r>
          </a:p>
          <a:p>
            <a:r>
              <a:rPr lang="en-GB" dirty="0"/>
              <a:t>3. Get enough of the suggested nutrients such as protein, fiber and vitamins.</a:t>
            </a:r>
          </a:p>
          <a:p>
            <a:r>
              <a:rPr lang="en-GB" dirty="0"/>
              <a:t>4. Ingredients have hidden names for sugar most end in “cose”.</a:t>
            </a:r>
          </a:p>
          <a:p>
            <a:r>
              <a:rPr lang="en-GB" sz="1400" b="1" u="sng" dirty="0"/>
              <a:t>Example:</a:t>
            </a:r>
          </a:p>
          <a:p>
            <a:pPr marL="285750" indent="-285750">
              <a:buFont typeface="Arial" panose="020B0604020202020204" pitchFamily="34" charset="0"/>
              <a:buChar char="•"/>
            </a:pPr>
            <a:r>
              <a:rPr lang="en-GB" dirty="0"/>
              <a:t>Sucralose </a:t>
            </a:r>
          </a:p>
          <a:p>
            <a:pPr marL="285750" indent="-285750">
              <a:buFont typeface="Arial" panose="020B0604020202020204" pitchFamily="34" charset="0"/>
              <a:buChar char="•"/>
            </a:pPr>
            <a:r>
              <a:rPr lang="en-GB" dirty="0"/>
              <a:t>Glucose</a:t>
            </a:r>
          </a:p>
          <a:p>
            <a:pPr marL="285750" indent="-285750">
              <a:buFont typeface="Arial" panose="020B0604020202020204" pitchFamily="34" charset="0"/>
              <a:buChar char="•"/>
            </a:pPr>
            <a:r>
              <a:rPr lang="en-GB" dirty="0"/>
              <a:t>Sucrose</a:t>
            </a:r>
          </a:p>
          <a:p>
            <a:pPr marL="285750" indent="-285750">
              <a:buFont typeface="Arial" panose="020B0604020202020204" pitchFamily="34" charset="0"/>
              <a:buChar char="•"/>
            </a:pPr>
            <a:r>
              <a:rPr lang="en-GB" dirty="0"/>
              <a:t>Cane fructose</a:t>
            </a:r>
          </a:p>
          <a:p>
            <a:endParaRPr lang="en-GB" dirty="0"/>
          </a:p>
        </p:txBody>
      </p:sp>
      <p:sp>
        <p:nvSpPr>
          <p:cNvPr id="9" name="Right Triangle 8"/>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254859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62600" y="6324600"/>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12</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sp>
        <p:nvSpPr>
          <p:cNvPr id="12" name="Title 1"/>
          <p:cNvSpPr>
            <a:spLocks noGrp="1"/>
          </p:cNvSpPr>
          <p:nvPr>
            <p:ph type="title"/>
          </p:nvPr>
        </p:nvSpPr>
        <p:spPr>
          <a:xfrm>
            <a:off x="457200" y="274638"/>
            <a:ext cx="8229600" cy="1143000"/>
          </a:xfrm>
        </p:spPr>
        <p:txBody>
          <a:bodyPr/>
          <a:lstStyle/>
          <a:p>
            <a:pPr algn="l" eaLnBrk="1" hangingPunct="1"/>
            <a:r>
              <a:rPr lang="en-US" sz="3600" b="1" dirty="0">
                <a:solidFill>
                  <a:srgbClr val="1867AD"/>
                </a:solidFill>
                <a:latin typeface="Arial" charset="0"/>
                <a:cs typeface="Arial" charset="0"/>
              </a:rPr>
              <a:t>Student Leadership</a:t>
            </a:r>
          </a:p>
        </p:txBody>
      </p:sp>
      <p:sp>
        <p:nvSpPr>
          <p:cNvPr id="3" name="Rectangle 2"/>
          <p:cNvSpPr/>
          <p:nvPr/>
        </p:nvSpPr>
        <p:spPr>
          <a:xfrm>
            <a:off x="533400" y="2174972"/>
            <a:ext cx="5791200" cy="3693319"/>
          </a:xfrm>
          <a:prstGeom prst="rect">
            <a:avLst/>
          </a:prstGeom>
        </p:spPr>
        <p:txBody>
          <a:bodyPr wrap="square">
            <a:spAutoFit/>
          </a:bodyPr>
          <a:lstStyle/>
          <a:p>
            <a:r>
              <a:rPr lang="en-GB" b="1" dirty="0"/>
              <a:t>Soda and sugary beverages have no nutritional value and are loaded with sugar.</a:t>
            </a:r>
          </a:p>
          <a:p>
            <a:endParaRPr lang="en-GB" b="1" dirty="0"/>
          </a:p>
          <a:p>
            <a:r>
              <a:rPr lang="en-GB" b="1" dirty="0"/>
              <a:t>These beverages are known to have many negative  effects on the body, including heart diseases, diabetes, and weight gain. </a:t>
            </a:r>
          </a:p>
          <a:p>
            <a:endParaRPr lang="en-GB" b="1" dirty="0"/>
          </a:p>
          <a:p>
            <a:r>
              <a:rPr lang="en-GB" b="1" dirty="0"/>
              <a:t>Soda weakens enamel, which over time leads to bacterial plaque that causes cavities.</a:t>
            </a:r>
          </a:p>
          <a:p>
            <a:endParaRPr lang="en-GB" b="1" dirty="0"/>
          </a:p>
          <a:p>
            <a:r>
              <a:rPr lang="en-GB" b="1" dirty="0"/>
              <a:t>Even diet soda contains artificial sweeteners  which can increase your cravings for sweets and junk foods.</a:t>
            </a:r>
          </a:p>
        </p:txBody>
      </p:sp>
      <p:pic>
        <p:nvPicPr>
          <p:cNvPr id="11" name="Picture 2" descr="C:\Users\sarroyo\AppData\Local\Microsoft\Windows\Temporary Internet Files\Content.IE5\9OACPUCA\No_Soda[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9656" y="524512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2048" y="914400"/>
            <a:ext cx="1781026" cy="11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957063" y="6057577"/>
            <a:ext cx="1884392" cy="574800"/>
          </a:xfrm>
          <a:prstGeom prst="rect">
            <a:avLst/>
          </a:prstGeom>
        </p:spPr>
      </p:pic>
    </p:spTree>
    <p:extLst>
      <p:ext uri="{BB962C8B-B14F-4D97-AF65-F5344CB8AC3E}">
        <p14:creationId xmlns:p14="http://schemas.microsoft.com/office/powerpoint/2010/main" val="186110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algn="l" eaLnBrk="1" hangingPunct="1"/>
            <a:r>
              <a:rPr lang="en-US" sz="3600" b="1" dirty="0">
                <a:solidFill>
                  <a:srgbClr val="1867AD"/>
                </a:solidFill>
                <a:latin typeface="Arial" charset="0"/>
                <a:cs typeface="Arial" charset="0"/>
              </a:rPr>
              <a:t>SUGAR</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13</a:t>
            </a:fld>
            <a:endParaRPr lang="en-US" sz="1400" b="1" dirty="0">
              <a:solidFill>
                <a:schemeClr val="bg1">
                  <a:lumMod val="50000"/>
                </a:schemeClr>
              </a:solidFill>
              <a:latin typeface="Arial" pitchFamily="34" charset="0"/>
              <a:cs typeface="Arial" pitchFamily="34" charset="0"/>
            </a:endParaRPr>
          </a:p>
        </p:txBody>
      </p:sp>
      <p:sp>
        <p:nvSpPr>
          <p:cNvPr id="4" name="Control 1"/>
          <p:cNvSpPr>
            <a:spLocks noChangeArrowheads="1" noChangeShapeType="1"/>
          </p:cNvSpPr>
          <p:nvPr/>
        </p:nvSpPr>
        <p:spPr bwMode="auto">
          <a:xfrm>
            <a:off x="6727825" y="3362325"/>
            <a:ext cx="3797300" cy="632460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dirty="0"/>
          </a:p>
        </p:txBody>
      </p:sp>
      <p:sp>
        <p:nvSpPr>
          <p:cNvPr id="3" name="Rectangle 2"/>
          <p:cNvSpPr/>
          <p:nvPr/>
        </p:nvSpPr>
        <p:spPr>
          <a:xfrm>
            <a:off x="696311" y="1337548"/>
            <a:ext cx="4572000" cy="646331"/>
          </a:xfrm>
          <a:prstGeom prst="rect">
            <a:avLst/>
          </a:prstGeom>
        </p:spPr>
        <p:txBody>
          <a:bodyPr>
            <a:spAutoFit/>
          </a:bodyPr>
          <a:lstStyle/>
          <a:p>
            <a:endParaRPr lang="en-GB" dirty="0"/>
          </a:p>
          <a:p>
            <a:endParaRPr lang="en-GB" dirty="0"/>
          </a:p>
        </p:txBody>
      </p:sp>
      <p:sp>
        <p:nvSpPr>
          <p:cNvPr id="2" name="Content Placeholder 1"/>
          <p:cNvSpPr>
            <a:spLocks noGrp="1"/>
          </p:cNvSpPr>
          <p:nvPr>
            <p:ph idx="1"/>
          </p:nvPr>
        </p:nvSpPr>
        <p:spPr>
          <a:xfrm>
            <a:off x="531628" y="1339702"/>
            <a:ext cx="7088372" cy="4667694"/>
          </a:xfrm>
        </p:spPr>
        <p:txBody>
          <a:bodyPr/>
          <a:lstStyle/>
          <a:p>
            <a:pPr marL="0" indent="0">
              <a:buNone/>
            </a:pPr>
            <a:r>
              <a:rPr lang="en-GB" sz="2800" dirty="0">
                <a:solidFill>
                  <a:srgbClr val="00B050"/>
                </a:solidFill>
              </a:rPr>
              <a:t>Natural Sugar</a:t>
            </a:r>
          </a:p>
          <a:p>
            <a:pPr marL="0" indent="0">
              <a:buNone/>
            </a:pPr>
            <a:r>
              <a:rPr lang="en-GB" sz="1600" b="1" i="1" dirty="0">
                <a:solidFill>
                  <a:srgbClr val="00B050"/>
                </a:solidFill>
              </a:rPr>
              <a:t>Fructose</a:t>
            </a:r>
            <a:r>
              <a:rPr lang="en-GB" sz="1600" b="1" dirty="0"/>
              <a:t> natural sugar found in:</a:t>
            </a:r>
          </a:p>
          <a:p>
            <a:r>
              <a:rPr lang="en-GB" sz="1600" b="1" dirty="0"/>
              <a:t> fruits and honey</a:t>
            </a:r>
          </a:p>
          <a:p>
            <a:pPr marL="0" indent="0">
              <a:buNone/>
            </a:pPr>
            <a:r>
              <a:rPr lang="en-GB" sz="1600" b="1" i="1" dirty="0">
                <a:solidFill>
                  <a:srgbClr val="00B050"/>
                </a:solidFill>
              </a:rPr>
              <a:t>Glucose </a:t>
            </a:r>
            <a:r>
              <a:rPr lang="en-GB" sz="1600" b="1" dirty="0"/>
              <a:t>natural “simple” sugar in starches, such as:</a:t>
            </a:r>
          </a:p>
          <a:p>
            <a:r>
              <a:rPr lang="en-GB" sz="1600" b="1" dirty="0"/>
              <a:t> potatoes and pasta</a:t>
            </a:r>
          </a:p>
          <a:p>
            <a:pPr marL="0" indent="0">
              <a:buNone/>
            </a:pPr>
            <a:r>
              <a:rPr lang="en-GB" sz="2800" dirty="0"/>
              <a:t>High Fructose Corn Syrup</a:t>
            </a:r>
          </a:p>
          <a:p>
            <a:r>
              <a:rPr lang="en-GB" sz="1600" b="1" dirty="0"/>
              <a:t>HFCS is made from corn starch that is processed to glucose that turns into fructose</a:t>
            </a:r>
          </a:p>
          <a:p>
            <a:r>
              <a:rPr lang="en-GB" sz="1600" b="1" dirty="0"/>
              <a:t> Links have been made with HFCS to obesity and heart disease</a:t>
            </a:r>
          </a:p>
          <a:p>
            <a:pPr marL="0" indent="0">
              <a:buNone/>
            </a:pPr>
            <a:r>
              <a:rPr lang="en-GB" sz="1600" dirty="0"/>
              <a:t> “</a:t>
            </a:r>
            <a:r>
              <a:rPr lang="en-GB" sz="2800" dirty="0"/>
              <a:t>Artificial Sweeteners”</a:t>
            </a:r>
          </a:p>
          <a:p>
            <a:r>
              <a:rPr lang="en-GB" sz="1600" b="1" dirty="0"/>
              <a:t>Artificial sweeteners are synthetic sugar substitutes </a:t>
            </a:r>
          </a:p>
          <a:p>
            <a:r>
              <a:rPr lang="en-GB" sz="1600" b="1" dirty="0"/>
              <a:t>Some sugar substitutes are natural and some are synthetic. Those that are not natural are called </a:t>
            </a:r>
            <a:r>
              <a:rPr lang="en-GB" sz="1600" b="1" i="1" dirty="0"/>
              <a:t>artificial sweeteners.</a:t>
            </a:r>
          </a:p>
          <a:p>
            <a:pPr marL="0" indent="0">
              <a:buNone/>
            </a:pPr>
            <a:endParaRPr lang="en-GB" dirty="0"/>
          </a:p>
        </p:txBody>
      </p:sp>
      <p:pic>
        <p:nvPicPr>
          <p:cNvPr id="1028" name="Picture 4" descr="http://cdn.triathlon.competitor.com/files/2013/11/shutterstock_74700853-629x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435" y="533399"/>
            <a:ext cx="3090790" cy="2068717"/>
          </a:xfrm>
          <a:prstGeom prst="rect">
            <a:avLst/>
          </a:prstGeom>
          <a:noFill/>
          <a:extLst>
            <a:ext uri="{909E8E84-426E-40DD-AFC4-6F175D3DCCD1}">
              <a14:hiddenFill xmlns:a14="http://schemas.microsoft.com/office/drawing/2010/main">
                <a:solidFill>
                  <a:srgbClr val="FFFFFF"/>
                </a:solidFill>
              </a14:hiddenFill>
            </a:ext>
          </a:extLst>
        </p:spPr>
      </p:pic>
      <p:sp>
        <p:nvSpPr>
          <p:cNvPr id="9" name="Right Triangle 8"/>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3909334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a:solidFill>
                  <a:srgbClr val="1867AD"/>
                </a:solidFill>
                <a:latin typeface="Arial" charset="0"/>
                <a:cs typeface="Arial" charset="0"/>
              </a:rPr>
              <a:t>Impact on Your Athletic Performance</a:t>
            </a:r>
          </a:p>
        </p:txBody>
      </p:sp>
      <p:sp>
        <p:nvSpPr>
          <p:cNvPr id="3077" name="Content Placeholder 5"/>
          <p:cNvSpPr txBox="1">
            <a:spLocks/>
          </p:cNvSpPr>
          <p:nvPr/>
        </p:nvSpPr>
        <p:spPr bwMode="auto">
          <a:xfrm>
            <a:off x="733056" y="1635001"/>
            <a:ext cx="5638800" cy="457200"/>
          </a:xfrm>
          <a:prstGeom prst="rect">
            <a:avLst/>
          </a:prstGeom>
          <a:noFill/>
          <a:ln w="9525">
            <a:noFill/>
            <a:miter lim="800000"/>
            <a:headEnd/>
            <a:tailEnd/>
          </a:ln>
        </p:spPr>
        <p:txBody>
          <a:bodyPr/>
          <a:lstStyle/>
          <a:p>
            <a:pPr marL="342900" indent="-342900">
              <a:spcBef>
                <a:spcPct val="20000"/>
              </a:spcBef>
            </a:pPr>
            <a:r>
              <a:rPr lang="en-US" sz="2000" b="1" dirty="0">
                <a:solidFill>
                  <a:srgbClr val="10A7E0"/>
                </a:solidFill>
                <a:cs typeface="Arial" charset="0"/>
              </a:rPr>
              <a:t>Phase 3: Right after Competition or Training</a:t>
            </a:r>
            <a:r>
              <a:rPr lang="en-US" b="1" dirty="0">
                <a:solidFill>
                  <a:srgbClr val="10A7E0"/>
                </a:solidFill>
                <a:cs typeface="Arial" charset="0"/>
              </a:rPr>
              <a:t>:</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14</a:t>
            </a:fld>
            <a:endParaRPr lang="en-US" sz="1400" b="1" dirty="0">
              <a:solidFill>
                <a:schemeClr val="bg1">
                  <a:lumMod val="50000"/>
                </a:schemeClr>
              </a:solidFill>
              <a:latin typeface="Arial" pitchFamily="34" charset="0"/>
              <a:cs typeface="Arial" pitchFamily="34" charset="0"/>
            </a:endParaRPr>
          </a:p>
        </p:txBody>
      </p:sp>
      <p:sp>
        <p:nvSpPr>
          <p:cNvPr id="2" name="TextBox 1"/>
          <p:cNvSpPr txBox="1"/>
          <p:nvPr/>
        </p:nvSpPr>
        <p:spPr>
          <a:xfrm>
            <a:off x="685800" y="2899974"/>
            <a:ext cx="4876800" cy="2954655"/>
          </a:xfrm>
          <a:prstGeom prst="rect">
            <a:avLst/>
          </a:prstGeom>
          <a:noFill/>
        </p:spPr>
        <p:txBody>
          <a:bodyPr wrap="square" rtlCol="0">
            <a:spAutoFit/>
          </a:bodyPr>
          <a:lstStyle/>
          <a:p>
            <a:r>
              <a:rPr lang="en-US" b="1" dirty="0">
                <a:solidFill>
                  <a:srgbClr val="10A7E0"/>
                </a:solidFill>
              </a:rPr>
              <a:t>Step 1</a:t>
            </a:r>
            <a:r>
              <a:rPr lang="en-US" b="1" dirty="0">
                <a:solidFill>
                  <a:srgbClr val="005C2A"/>
                </a:solidFill>
              </a:rPr>
              <a:t> </a:t>
            </a:r>
            <a:r>
              <a:rPr lang="en-US" sz="1600" b="1" dirty="0"/>
              <a:t>(Directly after):</a:t>
            </a:r>
            <a:br>
              <a:rPr lang="en-US" sz="1400" b="1" dirty="0"/>
            </a:br>
            <a:r>
              <a:rPr lang="en-US" sz="1400" b="1" dirty="0"/>
              <a:t>-Drink 4-6 oz of Gatorade/Powerade &amp; Water mix</a:t>
            </a:r>
            <a:br>
              <a:rPr lang="en-US" sz="1400" dirty="0">
                <a:solidFill>
                  <a:schemeClr val="bg1">
                    <a:lumMod val="50000"/>
                  </a:schemeClr>
                </a:solidFill>
              </a:rPr>
            </a:br>
            <a:br>
              <a:rPr lang="en-US" sz="1400" dirty="0"/>
            </a:br>
            <a:r>
              <a:rPr lang="en-US" b="1" dirty="0">
                <a:solidFill>
                  <a:srgbClr val="10A7E0"/>
                </a:solidFill>
              </a:rPr>
              <a:t>Step 2</a:t>
            </a:r>
            <a:r>
              <a:rPr lang="en-US" b="1" dirty="0">
                <a:solidFill>
                  <a:srgbClr val="005C2A"/>
                </a:solidFill>
              </a:rPr>
              <a:t> </a:t>
            </a:r>
            <a:r>
              <a:rPr lang="en-US" sz="1600" b="1" dirty="0"/>
              <a:t>(10-30 minutes after):</a:t>
            </a:r>
            <a:br>
              <a:rPr lang="en-US" sz="1400" b="1" dirty="0"/>
            </a:br>
            <a:r>
              <a:rPr lang="en-US" sz="1400" b="1" dirty="0"/>
              <a:t>-Drink 12-16 oz of Whey Protein or 20-30 oz of Low-Fat Chocolate Milk</a:t>
            </a:r>
            <a:br>
              <a:rPr lang="en-US" sz="1400" b="1" dirty="0"/>
            </a:br>
            <a:r>
              <a:rPr lang="en-US" sz="1400" b="1" dirty="0"/>
              <a:t>-Eat 75g Carbohydrates(2 Handfuls of raisins or 2-3 fig bars)</a:t>
            </a:r>
            <a:br>
              <a:rPr lang="en-US" sz="1400" dirty="0">
                <a:solidFill>
                  <a:schemeClr val="bg1">
                    <a:lumMod val="50000"/>
                  </a:schemeClr>
                </a:solidFill>
              </a:rPr>
            </a:br>
            <a:br>
              <a:rPr lang="en-US" sz="1400" dirty="0">
                <a:solidFill>
                  <a:schemeClr val="bg1">
                    <a:lumMod val="50000"/>
                  </a:schemeClr>
                </a:solidFill>
              </a:rPr>
            </a:br>
            <a:r>
              <a:rPr lang="en-US" b="1" dirty="0">
                <a:solidFill>
                  <a:srgbClr val="10A7E0"/>
                </a:solidFill>
              </a:rPr>
              <a:t>Step 3</a:t>
            </a:r>
            <a:r>
              <a:rPr lang="en-US" b="1" dirty="0">
                <a:solidFill>
                  <a:srgbClr val="005C2A"/>
                </a:solidFill>
              </a:rPr>
              <a:t> </a:t>
            </a:r>
            <a:r>
              <a:rPr lang="en-US" sz="1600" b="1" dirty="0"/>
              <a:t>(1 hour):</a:t>
            </a:r>
            <a:br>
              <a:rPr lang="en-US" sz="1400" dirty="0">
                <a:solidFill>
                  <a:schemeClr val="bg1">
                    <a:lumMod val="50000"/>
                  </a:schemeClr>
                </a:solidFill>
              </a:rPr>
            </a:br>
            <a:r>
              <a:rPr lang="en-US" sz="1400" b="1" dirty="0"/>
              <a:t>-Eat full meal containing approximately: ½ fruits or vegetables ¼  protein ¼ carb</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4447" y="4141665"/>
            <a:ext cx="1999505" cy="181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36859" y="2092202"/>
            <a:ext cx="6583141" cy="338554"/>
          </a:xfrm>
          <a:prstGeom prst="rect">
            <a:avLst/>
          </a:prstGeom>
          <a:noFill/>
        </p:spPr>
        <p:txBody>
          <a:bodyPr wrap="square" rtlCol="0">
            <a:spAutoFit/>
          </a:bodyPr>
          <a:lstStyle/>
          <a:p>
            <a:r>
              <a:rPr lang="en-US" sz="1600" b="1" dirty="0"/>
              <a:t>Single most critical factor in training effect taking place or not…</a:t>
            </a:r>
          </a:p>
        </p:txBody>
      </p:sp>
      <p:graphicFrame>
        <p:nvGraphicFramePr>
          <p:cNvPr id="11" name="Table 10"/>
          <p:cNvGraphicFramePr>
            <a:graphicFrameLocks noGrp="1"/>
          </p:cNvGraphicFramePr>
          <p:nvPr>
            <p:extLst>
              <p:ext uri="{D42A27DB-BD31-4B8C-83A1-F6EECF244321}">
                <p14:modId xmlns:p14="http://schemas.microsoft.com/office/powerpoint/2010/main" val="3119797064"/>
              </p:ext>
            </p:extLst>
          </p:nvPr>
        </p:nvGraphicFramePr>
        <p:xfrm>
          <a:off x="5562600" y="2614190"/>
          <a:ext cx="2838453" cy="1477327"/>
        </p:xfrm>
        <a:graphic>
          <a:graphicData uri="http://schemas.openxmlformats.org/drawingml/2006/table">
            <a:tbl>
              <a:tblPr firstRow="1" bandRow="1">
                <a:tableStyleId>{F5AB1C69-6EDB-4FF4-983F-18BD219EF322}</a:tableStyleId>
              </a:tblPr>
              <a:tblGrid>
                <a:gridCol w="2223192">
                  <a:extLst>
                    <a:ext uri="{9D8B030D-6E8A-4147-A177-3AD203B41FA5}">
                      <a16:colId xmlns:a16="http://schemas.microsoft.com/office/drawing/2014/main" val="20000"/>
                    </a:ext>
                  </a:extLst>
                </a:gridCol>
                <a:gridCol w="615261">
                  <a:extLst>
                    <a:ext uri="{9D8B030D-6E8A-4147-A177-3AD203B41FA5}">
                      <a16:colId xmlns:a16="http://schemas.microsoft.com/office/drawing/2014/main" val="20001"/>
                    </a:ext>
                  </a:extLst>
                </a:gridCol>
              </a:tblGrid>
              <a:tr h="420123">
                <a:tc gridSpan="2">
                  <a:txBody>
                    <a:bodyPr/>
                    <a:lstStyle/>
                    <a:p>
                      <a:pPr algn="ctr"/>
                      <a:r>
                        <a:rPr lang="en-US" sz="1800" dirty="0"/>
                        <a:t>RECOVERY TIME</a:t>
                      </a:r>
                    </a:p>
                  </a:txBody>
                  <a:tcPr>
                    <a:lnB w="12700" cap="flat" cmpd="sng" algn="ctr">
                      <a:solidFill>
                        <a:schemeClr val="tx1"/>
                      </a:solidFill>
                      <a:prstDash val="solid"/>
                      <a:round/>
                      <a:headEnd type="none" w="med" len="med"/>
                      <a:tailEnd type="none" w="med" len="med"/>
                    </a:lnB>
                    <a:solidFill>
                      <a:srgbClr val="10A7E0"/>
                    </a:solidFill>
                  </a:tcPr>
                </a:tc>
                <a:tc hMerge="1">
                  <a:txBody>
                    <a:bodyPr/>
                    <a:lstStyle/>
                    <a:p>
                      <a:endParaRPr lang="en-US" dirty="0"/>
                    </a:p>
                  </a:txBody>
                  <a:tcPr/>
                </a:tc>
                <a:extLst>
                  <a:ext uri="{0D108BD9-81ED-4DB2-BD59-A6C34878D82A}">
                    <a16:rowId xmlns:a16="http://schemas.microsoft.com/office/drawing/2014/main" val="10000"/>
                  </a:ext>
                </a:extLst>
              </a:tr>
              <a:tr h="427020">
                <a:tc>
                  <a:txBody>
                    <a:bodyPr/>
                    <a:lstStyle/>
                    <a:p>
                      <a:r>
                        <a:rPr lang="en-US" sz="1600" b="1" dirty="0"/>
                        <a:t>Hour</a:t>
                      </a:r>
                      <a:r>
                        <a:rPr lang="en-US" sz="1600" b="1" baseline="0" dirty="0"/>
                        <a:t> 1</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5092">
                <a:tc>
                  <a:txBody>
                    <a:bodyPr/>
                    <a:lstStyle/>
                    <a:p>
                      <a:r>
                        <a:rPr lang="en-US" sz="1200" b="1" dirty="0"/>
                        <a:t>Hours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5092">
                <a:tc>
                  <a:txBody>
                    <a:bodyPr/>
                    <a:lstStyle/>
                    <a:p>
                      <a:r>
                        <a:rPr lang="en-US" sz="1200" b="1" dirty="0"/>
                        <a:t>Hours 9-24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Footer Placeholder 3"/>
          <p:cNvSpPr>
            <a:spLocks noGrp="1"/>
          </p:cNvSpPr>
          <p:nvPr>
            <p:ph type="ftr" sz="quarter" idx="11"/>
          </p:nvPr>
        </p:nvSpPr>
        <p:spPr bwMode="auto">
          <a:xfrm>
            <a:off x="2256760" y="6051388"/>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2" name="Right Triangle 1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212616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a:solidFill>
                  <a:srgbClr val="1867AD"/>
                </a:solidFill>
                <a:latin typeface="Arial" charset="0"/>
                <a:cs typeface="Arial" charset="0"/>
              </a:rPr>
              <a:t>Impact on Your Athletic Performance</a:t>
            </a:r>
          </a:p>
        </p:txBody>
      </p:sp>
      <p:sp>
        <p:nvSpPr>
          <p:cNvPr id="6" name="Content Placeholder 5"/>
          <p:cNvSpPr>
            <a:spLocks noGrp="1"/>
          </p:cNvSpPr>
          <p:nvPr>
            <p:ph idx="1"/>
          </p:nvPr>
        </p:nvSpPr>
        <p:spPr>
          <a:xfrm>
            <a:off x="762000" y="2103438"/>
            <a:ext cx="4267200" cy="4144962"/>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1800" b="1" dirty="0">
                <a:latin typeface="Arial" pitchFamily="34" charset="0"/>
                <a:cs typeface="Arial" pitchFamily="34" charset="0"/>
              </a:rPr>
              <a:t>Interfere with your physical and mental ability.</a:t>
            </a:r>
            <a:endParaRPr lang="en-US" sz="1800" b="1" dirty="0"/>
          </a:p>
          <a:p>
            <a:pPr lvl="1" eaLnBrk="1" fontAlgn="auto" hangingPunct="1">
              <a:spcBef>
                <a:spcPts val="1200"/>
              </a:spcBef>
              <a:spcAft>
                <a:spcPts val="0"/>
              </a:spcAft>
              <a:buSzPct val="125000"/>
              <a:buFont typeface="Arial" pitchFamily="34" charset="0"/>
              <a:buChar char="•"/>
              <a:defRPr/>
            </a:pPr>
            <a:r>
              <a:rPr lang="en-US" sz="1600" b="1" dirty="0"/>
              <a:t>Strength/Speed is reduced</a:t>
            </a:r>
          </a:p>
          <a:p>
            <a:pPr lvl="1" eaLnBrk="1" fontAlgn="auto" hangingPunct="1">
              <a:spcBef>
                <a:spcPts val="1200"/>
              </a:spcBef>
              <a:spcAft>
                <a:spcPts val="0"/>
              </a:spcAft>
              <a:buSzPct val="125000"/>
              <a:buFont typeface="Arial" pitchFamily="34" charset="0"/>
              <a:buChar char="•"/>
              <a:defRPr/>
            </a:pPr>
            <a:r>
              <a:rPr lang="en-US" sz="1600" b="1" dirty="0"/>
              <a:t>Training-Recovery-Adaptation effect is impeded</a:t>
            </a:r>
          </a:p>
          <a:p>
            <a:pPr lvl="1" eaLnBrk="1" fontAlgn="auto" hangingPunct="1">
              <a:spcBef>
                <a:spcPts val="1200"/>
              </a:spcBef>
              <a:spcAft>
                <a:spcPts val="0"/>
              </a:spcAft>
              <a:buSzPct val="125000"/>
              <a:buFont typeface="Arial" pitchFamily="34" charset="0"/>
              <a:buChar char="•"/>
              <a:defRPr/>
            </a:pPr>
            <a:r>
              <a:rPr lang="en-US" sz="1600" b="1" dirty="0"/>
              <a:t>Lung Capacity is diminished</a:t>
            </a:r>
          </a:p>
          <a:p>
            <a:pPr lvl="1" eaLnBrk="1" fontAlgn="auto" hangingPunct="1">
              <a:spcBef>
                <a:spcPts val="1200"/>
              </a:spcBef>
              <a:spcAft>
                <a:spcPts val="0"/>
              </a:spcAft>
              <a:buSzPct val="125000"/>
              <a:buFont typeface="Arial" pitchFamily="34" charset="0"/>
              <a:buChar char="•"/>
              <a:defRPr/>
            </a:pPr>
            <a:r>
              <a:rPr lang="en-US" sz="1600" b="1" dirty="0"/>
              <a:t>Reaction time is slowed</a:t>
            </a:r>
          </a:p>
          <a:p>
            <a:pPr lvl="1" eaLnBrk="1" fontAlgn="auto" hangingPunct="1">
              <a:spcBef>
                <a:spcPts val="1200"/>
              </a:spcBef>
              <a:spcAft>
                <a:spcPts val="0"/>
              </a:spcAft>
              <a:buSzPct val="125000"/>
              <a:buFont typeface="Arial" pitchFamily="34" charset="0"/>
              <a:buChar char="•"/>
              <a:defRPr/>
            </a:pPr>
            <a:r>
              <a:rPr lang="en-US" sz="1600" b="1" dirty="0"/>
              <a:t>Neuromuscular connection is impacted</a:t>
            </a:r>
          </a:p>
          <a:p>
            <a:pPr lvl="1" eaLnBrk="1" fontAlgn="auto" hangingPunct="1">
              <a:spcBef>
                <a:spcPts val="1200"/>
              </a:spcBef>
              <a:spcAft>
                <a:spcPts val="0"/>
              </a:spcAft>
              <a:buSzPct val="125000"/>
              <a:buFont typeface="Arial" pitchFamily="34" charset="0"/>
              <a:buChar char="•"/>
              <a:defRPr/>
            </a:pPr>
            <a:r>
              <a:rPr lang="en-US" sz="1600" b="1" dirty="0"/>
              <a:t>Performance time is decreased</a:t>
            </a:r>
          </a:p>
          <a:p>
            <a:pPr lvl="1" eaLnBrk="1" fontAlgn="auto" hangingPunct="1">
              <a:spcBef>
                <a:spcPts val="1200"/>
              </a:spcBef>
              <a:spcAft>
                <a:spcPts val="0"/>
              </a:spcAft>
              <a:buSzPct val="125000"/>
              <a:buFont typeface="Arial" pitchFamily="34" charset="0"/>
              <a:buChar char="•"/>
              <a:defRPr/>
            </a:pPr>
            <a:r>
              <a:rPr lang="en-US" sz="1600" b="1" dirty="0"/>
              <a:t>Thought processes are reduced</a:t>
            </a:r>
          </a:p>
        </p:txBody>
      </p:sp>
      <p:sp>
        <p:nvSpPr>
          <p:cNvPr id="3077" name="Content Placeholder 5"/>
          <p:cNvSpPr txBox="1">
            <a:spLocks/>
          </p:cNvSpPr>
          <p:nvPr/>
        </p:nvSpPr>
        <p:spPr bwMode="auto">
          <a:xfrm>
            <a:off x="762000" y="1524000"/>
            <a:ext cx="7162800" cy="559118"/>
          </a:xfrm>
          <a:prstGeom prst="rect">
            <a:avLst/>
          </a:prstGeom>
          <a:noFill/>
          <a:ln w="9525">
            <a:noFill/>
            <a:miter lim="800000"/>
            <a:headEnd/>
            <a:tailEnd/>
          </a:ln>
        </p:spPr>
        <p:txBody>
          <a:bodyPr/>
          <a:lstStyle/>
          <a:p>
            <a:pPr marL="342900" indent="-342900" algn="ctr">
              <a:spcBef>
                <a:spcPct val="20000"/>
              </a:spcBef>
            </a:pPr>
            <a:r>
              <a:rPr lang="en-US" sz="2400" b="1" dirty="0">
                <a:solidFill>
                  <a:srgbClr val="10A7E0"/>
                </a:solidFill>
                <a:cs typeface="Arial" charset="0"/>
              </a:rPr>
              <a:t>Alcohol, Marijuana, Tobacco, and Other Drugs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15</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sp>
        <p:nvSpPr>
          <p:cNvPr id="10" name="Footer Placeholder 3"/>
          <p:cNvSpPr>
            <a:spLocks noGrp="1"/>
          </p:cNvSpPr>
          <p:nvPr>
            <p:ph type="ftr" sz="quarter" idx="11"/>
          </p:nvPr>
        </p:nvSpPr>
        <p:spPr bwMode="auto">
          <a:xfrm>
            <a:off x="2276157" y="6116956"/>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E:\LoA\Michigan\photos\IMG_21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308" y="2255277"/>
            <a:ext cx="3507320" cy="23375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102274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a:solidFill>
                  <a:srgbClr val="1867AD"/>
                </a:solidFill>
                <a:latin typeface="Arial" charset="0"/>
                <a:cs typeface="Arial" charset="0"/>
              </a:rPr>
              <a:t>Brain Activity of a Teen Alcohol User </a:t>
            </a:r>
          </a:p>
        </p:txBody>
      </p:sp>
      <p:sp>
        <p:nvSpPr>
          <p:cNvPr id="3077" name="Content Placeholder 5"/>
          <p:cNvSpPr txBox="1">
            <a:spLocks/>
          </p:cNvSpPr>
          <p:nvPr/>
        </p:nvSpPr>
        <p:spPr bwMode="auto">
          <a:xfrm>
            <a:off x="5483668" y="1489025"/>
            <a:ext cx="2667000"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Alcohol User</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16</a:t>
            </a:fld>
            <a:endParaRPr lang="en-US" sz="1400" b="1" dirty="0">
              <a:solidFill>
                <a:schemeClr val="bg1">
                  <a:lumMod val="50000"/>
                </a:schemeClr>
              </a:solidFill>
              <a:latin typeface="Arial" pitchFamily="34" charset="0"/>
              <a:cs typeface="Arial" pitchFamily="34" charset="0"/>
            </a:endParaRPr>
          </a:p>
        </p:txBody>
      </p:sp>
      <p:pic>
        <p:nvPicPr>
          <p:cNvPr id="10" name="Picture 2" descr="C:\Users\jundie\Desktop\site\new art\healthy_CS_39f_1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4999"/>
            <a:ext cx="2914055" cy="3990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amenclinics.com/_images/viewer/lg/ls-aa_B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2634" y="1823952"/>
            <a:ext cx="2969069" cy="42069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5"/>
          <p:cNvSpPr txBox="1">
            <a:spLocks/>
          </p:cNvSpPr>
          <p:nvPr/>
        </p:nvSpPr>
        <p:spPr bwMode="auto">
          <a:xfrm>
            <a:off x="885527" y="1581175"/>
            <a:ext cx="2667000"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Healthy Teenager</a:t>
            </a:r>
          </a:p>
        </p:txBody>
      </p:sp>
      <p:sp>
        <p:nvSpPr>
          <p:cNvPr id="9" name="Footer Placeholder 3"/>
          <p:cNvSpPr>
            <a:spLocks noGrp="1"/>
          </p:cNvSpPr>
          <p:nvPr>
            <p:ph type="ftr" sz="quarter" idx="11"/>
          </p:nvPr>
        </p:nvSpPr>
        <p:spPr bwMode="auto">
          <a:xfrm>
            <a:off x="2219027" y="6138862"/>
            <a:ext cx="593164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l"/>
            <a:r>
              <a:rPr lang="en-US" altLang="en-US" sz="900" dirty="0">
                <a:solidFill>
                  <a:schemeClr val="tx2"/>
                </a:solidFill>
              </a:rPr>
              <a:t>*Br   *Brain pollution and the real reason you shouldn’t do drugs. Alcohol and Drug Abuse.   </a:t>
            </a:r>
            <a:br>
              <a:rPr lang="en-US" altLang="en-US" sz="900" dirty="0">
                <a:solidFill>
                  <a:schemeClr val="tx2"/>
                </a:solidFill>
              </a:rPr>
            </a:br>
            <a:r>
              <a:rPr lang="en-US" altLang="en-US" sz="900" dirty="0">
                <a:solidFill>
                  <a:schemeClr val="tx2"/>
                </a:solidFill>
              </a:rPr>
              <a:t> 	Amenclinics.com. October 30, 2014. http://www.amenclinics.com/the-science/spect-</a:t>
            </a:r>
            <a:br>
              <a:rPr lang="en-US" altLang="en-US" sz="900" dirty="0">
                <a:solidFill>
                  <a:schemeClr val="tx2"/>
                </a:solidFill>
              </a:rPr>
            </a:br>
            <a:r>
              <a:rPr lang="en-US" altLang="en-US" sz="900" dirty="0">
                <a:solidFill>
                  <a:schemeClr val="tx2"/>
                </a:solidFill>
              </a:rPr>
              <a:t> 	gallery/alcohol-and-drug-abuse/ </a:t>
            </a:r>
          </a:p>
        </p:txBody>
      </p:sp>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2472155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2600" b="1" u="sng" dirty="0">
                <a:solidFill>
                  <a:srgbClr val="1867AD"/>
                </a:solidFill>
                <a:latin typeface="Arial" charset="0"/>
                <a:cs typeface="Arial" charset="0"/>
              </a:rPr>
              <a:t>Brain Activity with Weekend Drug Use</a:t>
            </a:r>
          </a:p>
        </p:txBody>
      </p:sp>
      <p:sp>
        <p:nvSpPr>
          <p:cNvPr id="3077" name="Content Placeholder 5"/>
          <p:cNvSpPr txBox="1">
            <a:spLocks/>
          </p:cNvSpPr>
          <p:nvPr/>
        </p:nvSpPr>
        <p:spPr bwMode="auto">
          <a:xfrm>
            <a:off x="5600700" y="1698132"/>
            <a:ext cx="2667000"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Weekend User</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17</a:t>
            </a:fld>
            <a:endParaRPr lang="en-US" sz="1400" b="1" dirty="0">
              <a:solidFill>
                <a:schemeClr val="bg1">
                  <a:lumMod val="50000"/>
                </a:schemeClr>
              </a:solidFill>
              <a:latin typeface="Arial" pitchFamily="34" charset="0"/>
              <a:cs typeface="Arial" pitchFamily="34" charset="0"/>
            </a:endParaRPr>
          </a:p>
        </p:txBody>
      </p:sp>
      <p:sp>
        <p:nvSpPr>
          <p:cNvPr id="12" name="Content Placeholder 5"/>
          <p:cNvSpPr txBox="1">
            <a:spLocks/>
          </p:cNvSpPr>
          <p:nvPr/>
        </p:nvSpPr>
        <p:spPr bwMode="auto">
          <a:xfrm>
            <a:off x="801544" y="1676400"/>
            <a:ext cx="2667000"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Healthy Teenager</a:t>
            </a:r>
          </a:p>
        </p:txBody>
      </p:sp>
      <p:pic>
        <p:nvPicPr>
          <p:cNvPr id="9" name="Picture 5" descr="NL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29" y="2133600"/>
            <a:ext cx="3088431"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HEROI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2935" y="2165498"/>
            <a:ext cx="318253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8335" y="6033987"/>
            <a:ext cx="5029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3857589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200" b="1" u="sng" dirty="0">
                <a:solidFill>
                  <a:srgbClr val="1867AD"/>
                </a:solidFill>
                <a:latin typeface="Arial" charset="0"/>
                <a:cs typeface="Arial" charset="0"/>
              </a:rPr>
              <a:t>Brain Activity of a Teen Marijuana User </a:t>
            </a:r>
          </a:p>
        </p:txBody>
      </p:sp>
      <p:sp>
        <p:nvSpPr>
          <p:cNvPr id="3077" name="Content Placeholder 5"/>
          <p:cNvSpPr txBox="1">
            <a:spLocks/>
          </p:cNvSpPr>
          <p:nvPr/>
        </p:nvSpPr>
        <p:spPr bwMode="auto">
          <a:xfrm>
            <a:off x="5483668" y="1489025"/>
            <a:ext cx="2667000"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Marijuana User</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18</a:t>
            </a:fld>
            <a:endParaRPr lang="en-US" sz="1400" b="1" dirty="0">
              <a:solidFill>
                <a:schemeClr val="bg1">
                  <a:lumMod val="50000"/>
                </a:schemeClr>
              </a:solidFill>
              <a:latin typeface="Arial" pitchFamily="34" charset="0"/>
              <a:cs typeface="Arial" pitchFamily="34" charset="0"/>
            </a:endParaRPr>
          </a:p>
        </p:txBody>
      </p:sp>
      <p:sp>
        <p:nvSpPr>
          <p:cNvPr id="12" name="Content Placeholder 5"/>
          <p:cNvSpPr txBox="1">
            <a:spLocks/>
          </p:cNvSpPr>
          <p:nvPr/>
        </p:nvSpPr>
        <p:spPr bwMode="auto">
          <a:xfrm>
            <a:off x="885527" y="1581175"/>
            <a:ext cx="2667000"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Healthy Teenager</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143708"/>
            <a:ext cx="3111381" cy="351357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20" y="2143708"/>
            <a:ext cx="3187581" cy="3524203"/>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252" y="6036368"/>
            <a:ext cx="50292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707579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2600" b="1" u="sng" dirty="0">
                <a:solidFill>
                  <a:srgbClr val="1867AD"/>
                </a:solidFill>
                <a:latin typeface="Arial" charset="0"/>
                <a:cs typeface="Arial" charset="0"/>
              </a:rPr>
              <a:t>Brain Activity – The Results of Using Other Drugs </a:t>
            </a:r>
          </a:p>
        </p:txBody>
      </p:sp>
      <p:sp>
        <p:nvSpPr>
          <p:cNvPr id="3077" name="Content Placeholder 5"/>
          <p:cNvSpPr txBox="1">
            <a:spLocks/>
          </p:cNvSpPr>
          <p:nvPr/>
        </p:nvSpPr>
        <p:spPr bwMode="auto">
          <a:xfrm>
            <a:off x="3221665" y="2177185"/>
            <a:ext cx="1913048" cy="36505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Heroin User</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19</a:t>
            </a:fld>
            <a:endParaRPr lang="en-US" sz="1400" b="1" dirty="0">
              <a:solidFill>
                <a:schemeClr val="bg1">
                  <a:lumMod val="50000"/>
                </a:schemeClr>
              </a:solidFill>
              <a:latin typeface="Arial" pitchFamily="34" charset="0"/>
              <a:cs typeface="Arial" pitchFamily="34" charset="0"/>
            </a:endParaRPr>
          </a:p>
        </p:txBody>
      </p:sp>
      <p:sp>
        <p:nvSpPr>
          <p:cNvPr id="12" name="Content Placeholder 5"/>
          <p:cNvSpPr txBox="1">
            <a:spLocks/>
          </p:cNvSpPr>
          <p:nvPr/>
        </p:nvSpPr>
        <p:spPr bwMode="auto">
          <a:xfrm>
            <a:off x="838200" y="2104430"/>
            <a:ext cx="1976096"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Cocaine User</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1665" y="2561630"/>
            <a:ext cx="1913048" cy="225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561630"/>
            <a:ext cx="1976096" cy="225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5"/>
          <p:cNvSpPr txBox="1">
            <a:spLocks/>
          </p:cNvSpPr>
          <p:nvPr/>
        </p:nvSpPr>
        <p:spPr bwMode="auto">
          <a:xfrm>
            <a:off x="5937292" y="1981200"/>
            <a:ext cx="1976096" cy="457200"/>
          </a:xfrm>
          <a:prstGeom prst="rect">
            <a:avLst/>
          </a:prstGeom>
          <a:noFill/>
          <a:ln w="9525">
            <a:noFill/>
            <a:miter lim="800000"/>
            <a:headEnd/>
            <a:tailEnd/>
          </a:ln>
        </p:spPr>
        <p:txBody>
          <a:bodyPr/>
          <a:lstStyle/>
          <a:p>
            <a:pPr marL="342900" indent="-342900" algn="ctr">
              <a:spcBef>
                <a:spcPct val="20000"/>
              </a:spcBef>
            </a:pPr>
            <a:r>
              <a:rPr lang="en-US" sz="2000" b="1" dirty="0">
                <a:solidFill>
                  <a:srgbClr val="10A7E0"/>
                </a:solidFill>
                <a:cs typeface="Arial" charset="0"/>
              </a:rPr>
              <a:t>Meth User</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1533" y="2438400"/>
            <a:ext cx="3387614" cy="2500762"/>
          </a:xfrm>
          <a:prstGeom prst="rect">
            <a:avLst/>
          </a:prstGeom>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933876"/>
            <a:ext cx="50292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84899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609600"/>
          </a:xfrm>
        </p:spPr>
        <p:txBody>
          <a:bodyPr/>
          <a:lstStyle/>
          <a:p>
            <a:pPr eaLnBrk="1" hangingPunct="1"/>
            <a:endParaRPr lang="en-US" sz="2600" b="1" u="sng" dirty="0">
              <a:solidFill>
                <a:srgbClr val="1867AD"/>
              </a:solidFill>
              <a:latin typeface="Arial" charset="0"/>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a:t>
            </a:fld>
            <a:endParaRPr lang="en-US" sz="1400" b="1" dirty="0">
              <a:solidFill>
                <a:schemeClr val="bg1">
                  <a:lumMod val="50000"/>
                </a:schemeClr>
              </a:solidFill>
              <a:latin typeface="Arial" pitchFamily="34" charset="0"/>
              <a:cs typeface="Arial" pitchFamily="34" charset="0"/>
            </a:endParaRPr>
          </a:p>
        </p:txBody>
      </p:sp>
      <p:sp>
        <p:nvSpPr>
          <p:cNvPr id="10" name="Content Placeholder 5"/>
          <p:cNvSpPr txBox="1">
            <a:spLocks/>
          </p:cNvSpPr>
          <p:nvPr/>
        </p:nvSpPr>
        <p:spPr bwMode="auto">
          <a:xfrm>
            <a:off x="609600" y="2265251"/>
            <a:ext cx="3962400" cy="3733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SzPct val="125000"/>
              <a:defRPr/>
            </a:pPr>
            <a:r>
              <a:rPr lang="en-US" sz="1800" b="1" dirty="0">
                <a:latin typeface="Arial" pitchFamily="34" charset="0"/>
                <a:cs typeface="Arial" pitchFamily="34" charset="0"/>
              </a:rPr>
              <a:t>Adapted, with permission, from   the </a:t>
            </a:r>
            <a:r>
              <a:rPr lang="en-US" sz="1800" b="1" i="1" dirty="0">
                <a:latin typeface="Arial" pitchFamily="34" charset="0"/>
                <a:cs typeface="Arial" pitchFamily="34" charset="0"/>
              </a:rPr>
              <a:t>Life of an Athlete New Hampshire/</a:t>
            </a:r>
            <a:r>
              <a:rPr lang="en-US" sz="1800" b="1" dirty="0">
                <a:latin typeface="Arial" pitchFamily="34" charset="0"/>
                <a:cs typeface="Arial" pitchFamily="34" charset="0"/>
              </a:rPr>
              <a:t>John</a:t>
            </a:r>
            <a:r>
              <a:rPr lang="en-US" sz="1800" b="1" i="1" dirty="0">
                <a:latin typeface="Arial" pitchFamily="34" charset="0"/>
                <a:cs typeface="Arial" pitchFamily="34" charset="0"/>
              </a:rPr>
              <a:t> </a:t>
            </a:r>
            <a:r>
              <a:rPr lang="en-US" sz="1800" b="1" dirty="0">
                <a:latin typeface="Arial" pitchFamily="34" charset="0"/>
                <a:cs typeface="Arial" pitchFamily="34" charset="0"/>
              </a:rPr>
              <a:t>Underwood</a:t>
            </a:r>
          </a:p>
          <a:p>
            <a:pPr eaLnBrk="1" fontAlgn="auto" hangingPunct="1">
              <a:spcBef>
                <a:spcPts val="1200"/>
              </a:spcBef>
              <a:spcAft>
                <a:spcPts val="0"/>
              </a:spcAft>
              <a:buSzPct val="125000"/>
              <a:defRPr/>
            </a:pPr>
            <a:r>
              <a:rPr lang="en-US" sz="1800" b="1" dirty="0">
                <a:latin typeface="Arial" pitchFamily="34" charset="0"/>
                <a:cs typeface="Arial" pitchFamily="34" charset="0"/>
              </a:rPr>
              <a:t>Life of an Athlete Chippewa Valley Schools is a Partnership between Chippewa Valleys’ Athletic Departments and the  Coalition for Youth &amp; Families </a:t>
            </a:r>
          </a:p>
          <a:p>
            <a:pPr eaLnBrk="1" fontAlgn="auto" hangingPunct="1">
              <a:spcBef>
                <a:spcPts val="1200"/>
              </a:spcBef>
              <a:spcAft>
                <a:spcPts val="0"/>
              </a:spcAft>
              <a:buSzPct val="125000"/>
              <a:defRPr/>
            </a:pPr>
            <a:r>
              <a:rPr lang="en-US" sz="1800" b="1" dirty="0">
                <a:latin typeface="Arial" pitchFamily="34" charset="0"/>
                <a:cs typeface="Arial" pitchFamily="34" charset="0"/>
              </a:rPr>
              <a:t>Life of an Athlete Chippewa Valley Schools is intended to promote athletic excellence and to foster leaders among our athletes.</a:t>
            </a: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endParaRPr lang="en-US" sz="2400" b="1" dirty="0">
              <a:solidFill>
                <a:schemeClr val="tx1">
                  <a:lumMod val="50000"/>
                  <a:lumOff val="50000"/>
                </a:schemeClr>
              </a:solidFill>
              <a:latin typeface="Arial" pitchFamily="34" charset="0"/>
              <a:cs typeface="Arial" pitchFamily="34" charset="0"/>
            </a:endParaRP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04" y="4152439"/>
            <a:ext cx="3087259" cy="1284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2543248" y="433495"/>
            <a:ext cx="4109386" cy="1253495"/>
          </a:xfrm>
          <a:prstGeom prst="rect">
            <a:avLst/>
          </a:prstGeom>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436" y="2174147"/>
            <a:ext cx="1409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7862" y="2141752"/>
            <a:ext cx="13525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122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990600"/>
          </a:xfrm>
        </p:spPr>
        <p:txBody>
          <a:bodyPr/>
          <a:lstStyle/>
          <a:p>
            <a:pPr eaLnBrk="1" hangingPunct="1"/>
            <a:r>
              <a:rPr lang="en-US" sz="2600" b="1" u="sng" dirty="0">
                <a:solidFill>
                  <a:srgbClr val="1867AD"/>
                </a:solidFill>
                <a:latin typeface="Arial" charset="0"/>
                <a:cs typeface="Arial" charset="0"/>
              </a:rPr>
              <a:t>Impact on Athletic Performance</a:t>
            </a:r>
          </a:p>
        </p:txBody>
      </p:sp>
      <p:sp>
        <p:nvSpPr>
          <p:cNvPr id="6" name="Content Placeholder 5"/>
          <p:cNvSpPr>
            <a:spLocks noGrp="1"/>
          </p:cNvSpPr>
          <p:nvPr>
            <p:ph idx="1"/>
          </p:nvPr>
        </p:nvSpPr>
        <p:spPr>
          <a:xfrm>
            <a:off x="770860" y="1828800"/>
            <a:ext cx="7924800" cy="4144962"/>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1800" b="1" dirty="0">
                <a:latin typeface="Arial" pitchFamily="34" charset="0"/>
                <a:cs typeface="Arial" pitchFamily="34" charset="0"/>
              </a:rPr>
              <a:t>High School Athletes lose between </a:t>
            </a:r>
            <a:r>
              <a:rPr lang="en-US" sz="1800" b="1" dirty="0">
                <a:solidFill>
                  <a:srgbClr val="FF0000"/>
                </a:solidFill>
                <a:latin typeface="Arial" pitchFamily="34" charset="0"/>
                <a:cs typeface="Arial" pitchFamily="34" charset="0"/>
              </a:rPr>
              <a:t>15% to 30% </a:t>
            </a:r>
            <a:r>
              <a:rPr lang="en-US" sz="1800" b="1" dirty="0">
                <a:latin typeface="Arial" pitchFamily="34" charset="0"/>
                <a:cs typeface="Arial" pitchFamily="34" charset="0"/>
              </a:rPr>
              <a:t>from their overall performance when they drink alcohol.</a:t>
            </a:r>
            <a:br>
              <a:rPr lang="en-US" sz="1800" dirty="0">
                <a:solidFill>
                  <a:schemeClr val="tx1">
                    <a:lumMod val="50000"/>
                    <a:lumOff val="50000"/>
                  </a:schemeClr>
                </a:solidFill>
                <a:latin typeface="Arial" pitchFamily="34" charset="0"/>
                <a:cs typeface="Arial" pitchFamily="34" charset="0"/>
              </a:rPr>
            </a:br>
            <a:endParaRPr lang="en-US" sz="1800" dirty="0">
              <a:solidFill>
                <a:schemeClr val="tx1">
                  <a:lumMod val="50000"/>
                  <a:lumOff val="50000"/>
                </a:schemeClr>
              </a:solidFill>
              <a:latin typeface="Arial" pitchFamily="34" charset="0"/>
              <a:cs typeface="Arial" pitchFamily="34" charset="0"/>
            </a:endParaRPr>
          </a:p>
          <a:p>
            <a:pPr eaLnBrk="1" fontAlgn="auto" hangingPunct="1">
              <a:spcBef>
                <a:spcPts val="1200"/>
              </a:spcBef>
              <a:spcAft>
                <a:spcPts val="0"/>
              </a:spcAft>
              <a:buSzPct val="125000"/>
              <a:buFont typeface="Arial" pitchFamily="34" charset="0"/>
              <a:buChar char="•"/>
              <a:defRPr/>
            </a:pPr>
            <a:r>
              <a:rPr lang="en-US" sz="1800" b="1" dirty="0">
                <a:solidFill>
                  <a:srgbClr val="FF0000"/>
                </a:solidFill>
                <a:latin typeface="Arial" pitchFamily="34" charset="0"/>
                <a:cs typeface="Arial" pitchFamily="34" charset="0"/>
              </a:rPr>
              <a:t>ONE NIGHT </a:t>
            </a:r>
            <a:r>
              <a:rPr lang="en-US" sz="1800" b="1" dirty="0">
                <a:latin typeface="Arial" pitchFamily="34" charset="0"/>
                <a:cs typeface="Arial" pitchFamily="34" charset="0"/>
              </a:rPr>
              <a:t>of binge drinking </a:t>
            </a:r>
            <a:r>
              <a:rPr lang="en-US" sz="1800" b="1" dirty="0">
                <a:solidFill>
                  <a:srgbClr val="FF0000"/>
                </a:solidFill>
                <a:latin typeface="Arial" pitchFamily="34" charset="0"/>
                <a:cs typeface="Arial" pitchFamily="34" charset="0"/>
              </a:rPr>
              <a:t>ELMINATES </a:t>
            </a:r>
            <a:r>
              <a:rPr lang="en-US" sz="1800" b="1" dirty="0">
                <a:latin typeface="Arial" pitchFamily="34" charset="0"/>
                <a:cs typeface="Arial" pitchFamily="34" charset="0"/>
              </a:rPr>
              <a:t>the impact of </a:t>
            </a:r>
            <a:r>
              <a:rPr lang="en-US" sz="1800" b="1" dirty="0">
                <a:solidFill>
                  <a:srgbClr val="FF0000"/>
                </a:solidFill>
                <a:latin typeface="Arial" pitchFamily="34" charset="0"/>
                <a:cs typeface="Arial" pitchFamily="34" charset="0"/>
              </a:rPr>
              <a:t>TWO WEEKS </a:t>
            </a:r>
            <a:r>
              <a:rPr lang="en-US" sz="1800" b="1" dirty="0">
                <a:latin typeface="Arial" pitchFamily="34" charset="0"/>
                <a:cs typeface="Arial" pitchFamily="34" charset="0"/>
              </a:rPr>
              <a:t>of training.</a:t>
            </a:r>
            <a:br>
              <a:rPr lang="en-US" sz="1800" dirty="0">
                <a:solidFill>
                  <a:schemeClr val="tx1">
                    <a:lumMod val="50000"/>
                    <a:lumOff val="50000"/>
                  </a:schemeClr>
                </a:solidFill>
                <a:latin typeface="Arial" pitchFamily="34" charset="0"/>
                <a:cs typeface="Arial" pitchFamily="34" charset="0"/>
              </a:rPr>
            </a:br>
            <a:endParaRPr lang="en-US" sz="1800" dirty="0">
              <a:solidFill>
                <a:schemeClr val="tx1">
                  <a:lumMod val="50000"/>
                  <a:lumOff val="50000"/>
                </a:schemeClr>
              </a:solidFill>
              <a:latin typeface="Arial" pitchFamily="34" charset="0"/>
              <a:cs typeface="Arial" pitchFamily="34" charset="0"/>
            </a:endParaRPr>
          </a:p>
          <a:p>
            <a:pPr eaLnBrk="1" fontAlgn="auto" hangingPunct="1">
              <a:spcBef>
                <a:spcPts val="1200"/>
              </a:spcBef>
              <a:spcAft>
                <a:spcPts val="0"/>
              </a:spcAft>
              <a:buSzPct val="125000"/>
              <a:buFont typeface="Arial" pitchFamily="34" charset="0"/>
              <a:buChar char="•"/>
              <a:defRPr/>
            </a:pPr>
            <a:r>
              <a:rPr lang="en-US" sz="1800" b="1" dirty="0">
                <a:latin typeface="Arial" pitchFamily="34" charset="0"/>
                <a:cs typeface="Arial" pitchFamily="34" charset="0"/>
              </a:rPr>
              <a:t>Athletes who drink regularly are </a:t>
            </a:r>
            <a:r>
              <a:rPr lang="en-US" sz="1800" b="1" dirty="0">
                <a:solidFill>
                  <a:srgbClr val="FF0000"/>
                </a:solidFill>
                <a:latin typeface="Arial" pitchFamily="34" charset="0"/>
                <a:cs typeface="Arial" pitchFamily="34" charset="0"/>
              </a:rPr>
              <a:t>TWO TIMES </a:t>
            </a:r>
            <a:r>
              <a:rPr lang="en-US" sz="1800" b="1" dirty="0">
                <a:latin typeface="Arial" pitchFamily="34" charset="0"/>
                <a:cs typeface="Arial" pitchFamily="34" charset="0"/>
              </a:rPr>
              <a:t>as likely to be injured as non-drinkers</a:t>
            </a:r>
          </a:p>
          <a:p>
            <a:pPr lvl="1" eaLnBrk="1" fontAlgn="auto" hangingPunct="1">
              <a:spcBef>
                <a:spcPts val="1200"/>
              </a:spcBef>
              <a:spcAft>
                <a:spcPts val="0"/>
              </a:spcAft>
              <a:buSzPct val="125000"/>
              <a:buFont typeface="Arial" pitchFamily="34" charset="0"/>
              <a:buChar char="•"/>
              <a:defRPr/>
            </a:pPr>
            <a:r>
              <a:rPr lang="en-US" sz="1800" b="1" dirty="0">
                <a:solidFill>
                  <a:srgbClr val="FF0000"/>
                </a:solidFill>
                <a:latin typeface="Arial" pitchFamily="34" charset="0"/>
                <a:cs typeface="Arial" pitchFamily="34" charset="0"/>
              </a:rPr>
              <a:t>54% Injury Rate for drinkers.</a:t>
            </a:r>
          </a:p>
          <a:p>
            <a:pPr lvl="1" eaLnBrk="1" fontAlgn="auto" hangingPunct="1">
              <a:spcBef>
                <a:spcPts val="1200"/>
              </a:spcBef>
              <a:spcAft>
                <a:spcPts val="0"/>
              </a:spcAft>
              <a:buSzPct val="125000"/>
              <a:buFont typeface="Arial" pitchFamily="34" charset="0"/>
              <a:buChar char="•"/>
              <a:defRPr/>
            </a:pPr>
            <a:r>
              <a:rPr lang="en-US" sz="1800" b="1" dirty="0">
                <a:solidFill>
                  <a:srgbClr val="FF0000"/>
                </a:solidFill>
                <a:latin typeface="Arial" pitchFamily="34" charset="0"/>
                <a:cs typeface="Arial" pitchFamily="34" charset="0"/>
              </a:rPr>
              <a:t>24% Injury Rate for non-drinks</a:t>
            </a:r>
            <a:r>
              <a:rPr lang="en-US" sz="1800" dirty="0">
                <a:solidFill>
                  <a:srgbClr val="FF0000"/>
                </a:solidFill>
                <a:latin typeface="Arial" pitchFamily="34" charset="0"/>
                <a:cs typeface="Arial" pitchFamily="34" charset="0"/>
              </a:rPr>
              <a:t>.</a:t>
            </a:r>
          </a:p>
        </p:txBody>
      </p:sp>
      <p:sp>
        <p:nvSpPr>
          <p:cNvPr id="3077" name="Content Placeholder 5"/>
          <p:cNvSpPr txBox="1">
            <a:spLocks/>
          </p:cNvSpPr>
          <p:nvPr/>
        </p:nvSpPr>
        <p:spPr bwMode="auto">
          <a:xfrm>
            <a:off x="770860" y="1284163"/>
            <a:ext cx="6163340" cy="529880"/>
          </a:xfrm>
          <a:prstGeom prst="rect">
            <a:avLst/>
          </a:prstGeom>
          <a:noFill/>
          <a:ln w="9525">
            <a:noFill/>
            <a:miter lim="800000"/>
            <a:headEnd/>
            <a:tailEnd/>
          </a:ln>
        </p:spPr>
        <p:txBody>
          <a:bodyPr/>
          <a:lstStyle/>
          <a:p>
            <a:pPr marL="342900" indent="-342900">
              <a:spcBef>
                <a:spcPct val="20000"/>
              </a:spcBef>
            </a:pPr>
            <a:r>
              <a:rPr lang="en-US" sz="3200" b="1" dirty="0">
                <a:solidFill>
                  <a:srgbClr val="10A7E0"/>
                </a:solidFill>
                <a:cs typeface="Arial" charset="0"/>
              </a:rPr>
              <a:t>Alcohol </a:t>
            </a:r>
            <a:r>
              <a:rPr lang="en-US" sz="2000" b="1" dirty="0">
                <a:solidFill>
                  <a:srgbClr val="10A7E0"/>
                </a:solidFill>
                <a:cs typeface="Arial" charset="0"/>
              </a:rPr>
              <a:t>- Lost Performance &amp; Injury Rate</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20</a:t>
            </a:fld>
            <a:endParaRPr lang="en-US" sz="1400" b="1" dirty="0">
              <a:solidFill>
                <a:schemeClr val="bg1">
                  <a:lumMod val="50000"/>
                </a:schemeClr>
              </a:solidFill>
              <a:latin typeface="Arial" pitchFamily="34" charset="0"/>
              <a:cs typeface="Arial"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865966"/>
            <a:ext cx="4419600" cy="129499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3"/>
          <p:cNvSpPr>
            <a:spLocks noGrp="1"/>
          </p:cNvSpPr>
          <p:nvPr>
            <p:ph type="ftr" sz="quarter" idx="11"/>
          </p:nvPr>
        </p:nvSpPr>
        <p:spPr bwMode="auto">
          <a:xfrm>
            <a:off x="2286000" y="6264076"/>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3458727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914400" y="0"/>
            <a:ext cx="7772400" cy="1676400"/>
          </a:xfrm>
        </p:spPr>
        <p:txBody>
          <a:bodyPr/>
          <a:lstStyle/>
          <a:p>
            <a:pPr eaLnBrk="1" hangingPunct="1"/>
            <a:r>
              <a:rPr lang="en-US" sz="2600" b="1" u="sng" dirty="0">
                <a:solidFill>
                  <a:srgbClr val="1867AD"/>
                </a:solidFill>
                <a:latin typeface="Arial" charset="0"/>
                <a:cs typeface="Arial" charset="0"/>
              </a:rPr>
              <a:t>Impact on Your Athletic Performance</a:t>
            </a:r>
          </a:p>
        </p:txBody>
      </p:sp>
      <p:sp>
        <p:nvSpPr>
          <p:cNvPr id="6" name="Content Placeholder 5"/>
          <p:cNvSpPr>
            <a:spLocks noGrp="1"/>
          </p:cNvSpPr>
          <p:nvPr>
            <p:ph idx="1"/>
          </p:nvPr>
        </p:nvSpPr>
        <p:spPr>
          <a:xfrm>
            <a:off x="762000" y="1823484"/>
            <a:ext cx="4267200" cy="1376797"/>
          </a:xfrm>
        </p:spPr>
        <p:txBody>
          <a:bodyPr rtlCol="0">
            <a:normAutofit lnSpcReduction="10000"/>
          </a:bodyPr>
          <a:lstStyle/>
          <a:p>
            <a:pPr eaLnBrk="1" fontAlgn="auto" hangingPunct="1">
              <a:spcBef>
                <a:spcPts val="1200"/>
              </a:spcBef>
              <a:spcAft>
                <a:spcPts val="0"/>
              </a:spcAft>
              <a:buSzPct val="125000"/>
              <a:buFont typeface="Arial" pitchFamily="34" charset="0"/>
              <a:buChar char="•"/>
              <a:defRPr/>
            </a:pPr>
            <a:r>
              <a:rPr lang="en-US" sz="1600" b="1" dirty="0">
                <a:latin typeface="Arial" pitchFamily="34" charset="0"/>
                <a:cs typeface="Arial" pitchFamily="34" charset="0"/>
              </a:rPr>
              <a:t>Contains </a:t>
            </a:r>
            <a:r>
              <a:rPr lang="en-US" sz="2400" b="1" dirty="0">
                <a:solidFill>
                  <a:srgbClr val="FF0000"/>
                </a:solidFill>
                <a:latin typeface="Arial" pitchFamily="34" charset="0"/>
                <a:cs typeface="Arial" pitchFamily="34" charset="0"/>
              </a:rPr>
              <a:t>4x</a:t>
            </a:r>
            <a:r>
              <a:rPr lang="en-US" sz="2400" b="1" dirty="0">
                <a:solidFill>
                  <a:schemeClr val="tx1">
                    <a:lumMod val="50000"/>
                    <a:lumOff val="50000"/>
                  </a:schemeClr>
                </a:solidFill>
                <a:latin typeface="Arial" pitchFamily="34" charset="0"/>
                <a:cs typeface="Arial" pitchFamily="34" charset="0"/>
              </a:rPr>
              <a:t> </a:t>
            </a:r>
            <a:r>
              <a:rPr lang="en-US" sz="1600" b="1" dirty="0">
                <a:latin typeface="Arial" pitchFamily="34" charset="0"/>
                <a:cs typeface="Arial" pitchFamily="34" charset="0"/>
              </a:rPr>
              <a:t>the amount of tar found in Tobacco smoke</a:t>
            </a:r>
            <a:br>
              <a:rPr lang="en-US" sz="1600" dirty="0">
                <a:solidFill>
                  <a:schemeClr val="tx1">
                    <a:lumMod val="50000"/>
                    <a:lumOff val="50000"/>
                  </a:schemeClr>
                </a:solidFill>
                <a:latin typeface="Arial" pitchFamily="34" charset="0"/>
                <a:cs typeface="Arial" pitchFamily="34" charset="0"/>
              </a:rPr>
            </a:br>
            <a:endParaRPr lang="en-US" sz="1600" dirty="0">
              <a:solidFill>
                <a:schemeClr val="tx1">
                  <a:lumMod val="50000"/>
                  <a:lumOff val="50000"/>
                </a:schemeClr>
              </a:solidFill>
              <a:latin typeface="Arial" pitchFamily="34" charset="0"/>
              <a:cs typeface="Arial" pitchFamily="34" charset="0"/>
            </a:endParaRPr>
          </a:p>
          <a:p>
            <a:pPr eaLnBrk="1" fontAlgn="auto" hangingPunct="1">
              <a:spcBef>
                <a:spcPts val="1200"/>
              </a:spcBef>
              <a:spcAft>
                <a:spcPts val="0"/>
              </a:spcAft>
              <a:buSzPct val="125000"/>
              <a:buFont typeface="Arial" pitchFamily="34" charset="0"/>
              <a:buChar char="•"/>
              <a:defRPr/>
            </a:pPr>
            <a:r>
              <a:rPr lang="en-US" sz="1600" b="1" dirty="0">
                <a:latin typeface="Arial" pitchFamily="34" charset="0"/>
                <a:cs typeface="Arial" pitchFamily="34" charset="0"/>
              </a:rPr>
              <a:t>Contains</a:t>
            </a:r>
            <a:r>
              <a:rPr lang="en-US" sz="1600" dirty="0">
                <a:solidFill>
                  <a:schemeClr val="tx1">
                    <a:lumMod val="50000"/>
                    <a:lumOff val="50000"/>
                  </a:schemeClr>
                </a:solidFill>
                <a:latin typeface="Arial" pitchFamily="34" charset="0"/>
                <a:cs typeface="Arial" pitchFamily="34" charset="0"/>
              </a:rPr>
              <a:t> </a:t>
            </a:r>
            <a:r>
              <a:rPr lang="en-US" sz="2000" b="1" dirty="0">
                <a:solidFill>
                  <a:srgbClr val="FF0000"/>
                </a:solidFill>
                <a:latin typeface="Arial" pitchFamily="34" charset="0"/>
                <a:cs typeface="Arial" pitchFamily="34" charset="0"/>
              </a:rPr>
              <a:t>50-70%</a:t>
            </a:r>
            <a:r>
              <a:rPr lang="en-US" sz="2000" b="1" dirty="0">
                <a:solidFill>
                  <a:schemeClr val="tx1">
                    <a:lumMod val="50000"/>
                    <a:lumOff val="50000"/>
                  </a:schemeClr>
                </a:solidFill>
                <a:latin typeface="Arial" pitchFamily="34" charset="0"/>
                <a:cs typeface="Arial" pitchFamily="34" charset="0"/>
              </a:rPr>
              <a:t> </a:t>
            </a:r>
            <a:r>
              <a:rPr lang="en-US" sz="1600" b="1" dirty="0">
                <a:latin typeface="Arial" pitchFamily="34" charset="0"/>
                <a:cs typeface="Arial" pitchFamily="34" charset="0"/>
              </a:rPr>
              <a:t>More Carcinogens</a:t>
            </a:r>
          </a:p>
        </p:txBody>
      </p:sp>
      <p:sp>
        <p:nvSpPr>
          <p:cNvPr id="3077" name="Content Placeholder 5"/>
          <p:cNvSpPr txBox="1">
            <a:spLocks/>
          </p:cNvSpPr>
          <p:nvPr/>
        </p:nvSpPr>
        <p:spPr bwMode="auto">
          <a:xfrm>
            <a:off x="806110" y="1222511"/>
            <a:ext cx="5594690" cy="600973"/>
          </a:xfrm>
          <a:prstGeom prst="rect">
            <a:avLst/>
          </a:prstGeom>
          <a:noFill/>
          <a:ln w="9525">
            <a:noFill/>
            <a:miter lim="800000"/>
            <a:headEnd/>
            <a:tailEnd/>
          </a:ln>
        </p:spPr>
        <p:txBody>
          <a:bodyPr/>
          <a:lstStyle/>
          <a:p>
            <a:pPr marL="342900" indent="-342900">
              <a:spcBef>
                <a:spcPct val="20000"/>
              </a:spcBef>
            </a:pPr>
            <a:r>
              <a:rPr lang="en-US" sz="3600" b="1" dirty="0">
                <a:solidFill>
                  <a:srgbClr val="10A7E0"/>
                </a:solidFill>
                <a:cs typeface="Arial" charset="0"/>
              </a:rPr>
              <a:t>Marijuana</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21</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l="21007"/>
          <a:stretch>
            <a:fillRect/>
          </a:stretch>
        </p:blipFill>
        <p:spPr bwMode="auto">
          <a:xfrm>
            <a:off x="5486400" y="1481471"/>
            <a:ext cx="1981200" cy="1718810"/>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943" y="3255456"/>
            <a:ext cx="2932113"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599" y="3387482"/>
            <a:ext cx="3544887" cy="338554"/>
          </a:xfrm>
          <a:prstGeom prst="rect">
            <a:avLst/>
          </a:prstGeom>
          <a:noFill/>
        </p:spPr>
        <p:txBody>
          <a:bodyPr wrap="square" rtlCol="0">
            <a:spAutoFit/>
          </a:bodyPr>
          <a:lstStyle/>
          <a:p>
            <a:pPr eaLnBrk="1" fontAlgn="auto" hangingPunct="1">
              <a:spcBef>
                <a:spcPts val="1200"/>
              </a:spcBef>
              <a:spcAft>
                <a:spcPts val="0"/>
              </a:spcAft>
              <a:buSzPct val="125000"/>
              <a:defRPr/>
            </a:pPr>
            <a:r>
              <a:rPr lang="en-US" sz="1600" b="1" dirty="0">
                <a:latin typeface="Arial" pitchFamily="34" charset="0"/>
                <a:cs typeface="Arial" pitchFamily="34" charset="0"/>
              </a:rPr>
              <a:t>Response time to visual stimulus</a:t>
            </a:r>
          </a:p>
        </p:txBody>
      </p:sp>
      <p:sp>
        <p:nvSpPr>
          <p:cNvPr id="12" name="Footer Placeholder 3"/>
          <p:cNvSpPr>
            <a:spLocks noGrp="1"/>
          </p:cNvSpPr>
          <p:nvPr>
            <p:ph type="ftr" sz="quarter" idx="11"/>
          </p:nvPr>
        </p:nvSpPr>
        <p:spPr bwMode="auto">
          <a:xfrm>
            <a:off x="2362200" y="6264076"/>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3" name="Right Triangle 12"/>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17144424"/>
              </p:ext>
            </p:extLst>
          </p:nvPr>
        </p:nvGraphicFramePr>
        <p:xfrm>
          <a:off x="593651" y="4051111"/>
          <a:ext cx="3994298" cy="1463040"/>
        </p:xfrm>
        <a:graphic>
          <a:graphicData uri="http://schemas.openxmlformats.org/drawingml/2006/table">
            <a:tbl>
              <a:tblPr firstRow="1" bandRow="1">
                <a:tableStyleId>{5C22544A-7EE6-4342-B048-85BDC9FD1C3A}</a:tableStyleId>
              </a:tblPr>
              <a:tblGrid>
                <a:gridCol w="1997149">
                  <a:extLst>
                    <a:ext uri="{9D8B030D-6E8A-4147-A177-3AD203B41FA5}">
                      <a16:colId xmlns:a16="http://schemas.microsoft.com/office/drawing/2014/main" val="20000"/>
                    </a:ext>
                  </a:extLst>
                </a:gridCol>
                <a:gridCol w="1997149">
                  <a:extLst>
                    <a:ext uri="{9D8B030D-6E8A-4147-A177-3AD203B41FA5}">
                      <a16:colId xmlns:a16="http://schemas.microsoft.com/office/drawing/2014/main" val="20001"/>
                    </a:ext>
                  </a:extLst>
                </a:gridCol>
              </a:tblGrid>
              <a:tr h="152400">
                <a:tc>
                  <a:txBody>
                    <a:bodyPr/>
                    <a:lstStyle/>
                    <a:p>
                      <a:pPr algn="ctr"/>
                      <a:r>
                        <a:rPr lang="en-US" dirty="0">
                          <a:solidFill>
                            <a:schemeClr val="bg1"/>
                          </a:solidFill>
                        </a:rPr>
                        <a:t>Condition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10A7E0"/>
                    </a:solidFill>
                  </a:tcPr>
                </a:tc>
                <a:tc>
                  <a:txBody>
                    <a:bodyPr/>
                    <a:lstStyle/>
                    <a:p>
                      <a:pPr algn="ctr"/>
                      <a:r>
                        <a:rPr lang="en-US" dirty="0">
                          <a:solidFill>
                            <a:schemeClr val="bg1"/>
                          </a:solidFill>
                        </a:rPr>
                        <a:t>Msec/response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0A7E0"/>
                    </a:solidFill>
                  </a:tcPr>
                </a:tc>
                <a:extLst>
                  <a:ext uri="{0D108BD9-81ED-4DB2-BD59-A6C34878D82A}">
                    <a16:rowId xmlns:a16="http://schemas.microsoft.com/office/drawing/2014/main" val="10000"/>
                  </a:ext>
                </a:extLst>
              </a:tr>
              <a:tr h="0">
                <a:tc>
                  <a:txBody>
                    <a:bodyPr/>
                    <a:lstStyle/>
                    <a:p>
                      <a:pPr algn="ctr"/>
                      <a:r>
                        <a:rPr lang="en-US" dirty="0">
                          <a:solidFill>
                            <a:schemeClr val="tx1"/>
                          </a:solidFill>
                        </a:rPr>
                        <a:t>Well Rested</a:t>
                      </a:r>
                    </a:p>
                  </a:txBody>
                  <a:tcPr>
                    <a:lnL w="12700" cap="flat" cmpd="sng" algn="ctr">
                      <a:solidFill>
                        <a:schemeClr val="tx1"/>
                      </a:solidFill>
                      <a:prstDash val="solid"/>
                      <a:round/>
                      <a:headEnd type="none" w="med" len="med"/>
                      <a:tailEnd type="none" w="med" len="med"/>
                    </a:lnL>
                    <a:noFill/>
                  </a:tcPr>
                </a:tc>
                <a:tc>
                  <a:txBody>
                    <a:bodyPr/>
                    <a:lstStyle/>
                    <a:p>
                      <a:pPr algn="ctr"/>
                      <a:r>
                        <a:rPr lang="en-US" dirty="0">
                          <a:solidFill>
                            <a:schemeClr val="tx1"/>
                          </a:solidFill>
                        </a:rPr>
                        <a:t>.186</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1"/>
                  </a:ext>
                </a:extLst>
              </a:tr>
              <a:tr h="0">
                <a:tc>
                  <a:txBody>
                    <a:bodyPr/>
                    <a:lstStyle/>
                    <a:p>
                      <a:pPr algn="ctr"/>
                      <a:r>
                        <a:rPr lang="en-US" dirty="0">
                          <a:solidFill>
                            <a:schemeClr val="tx1"/>
                          </a:solidFill>
                        </a:rPr>
                        <a:t>Without Sleep</a:t>
                      </a:r>
                    </a:p>
                  </a:txBody>
                  <a:tcPr>
                    <a:lnL w="12700" cap="flat" cmpd="sng" algn="ctr">
                      <a:solidFill>
                        <a:schemeClr val="tx1"/>
                      </a:solidFill>
                      <a:prstDash val="solid"/>
                      <a:round/>
                      <a:headEnd type="none" w="med" len="med"/>
                      <a:tailEnd type="none" w="med" len="med"/>
                    </a:lnL>
                    <a:noFill/>
                  </a:tcPr>
                </a:tc>
                <a:tc>
                  <a:txBody>
                    <a:bodyPr/>
                    <a:lstStyle/>
                    <a:p>
                      <a:pPr algn="ctr"/>
                      <a:r>
                        <a:rPr lang="en-US" dirty="0">
                          <a:solidFill>
                            <a:schemeClr val="tx1"/>
                          </a:solidFill>
                        </a:rPr>
                        <a:t>.246</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2"/>
                  </a:ext>
                </a:extLst>
              </a:tr>
              <a:tr h="121920">
                <a:tc>
                  <a:txBody>
                    <a:bodyPr/>
                    <a:lstStyle/>
                    <a:p>
                      <a:pPr algn="ctr"/>
                      <a:r>
                        <a:rPr lang="en-US" dirty="0">
                          <a:solidFill>
                            <a:schemeClr val="tx1"/>
                          </a:solidFill>
                        </a:rPr>
                        <a:t>Marijuana User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.300-.450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1901093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762000" y="381000"/>
            <a:ext cx="7924800" cy="1295400"/>
          </a:xfrm>
        </p:spPr>
        <p:txBody>
          <a:bodyPr/>
          <a:lstStyle/>
          <a:p>
            <a:pPr eaLnBrk="1" hangingPunct="1"/>
            <a:r>
              <a:rPr lang="en-US" sz="2600" b="1" u="sng" dirty="0">
                <a:solidFill>
                  <a:srgbClr val="1867AD"/>
                </a:solidFill>
                <a:latin typeface="Arial" charset="0"/>
                <a:cs typeface="Arial" charset="0"/>
              </a:rPr>
              <a:t>Impact on Your Athletic Performance</a:t>
            </a:r>
          </a:p>
        </p:txBody>
      </p:sp>
      <p:sp>
        <p:nvSpPr>
          <p:cNvPr id="6" name="Content Placeholder 5"/>
          <p:cNvSpPr>
            <a:spLocks noGrp="1"/>
          </p:cNvSpPr>
          <p:nvPr>
            <p:ph idx="1"/>
          </p:nvPr>
        </p:nvSpPr>
        <p:spPr>
          <a:xfrm>
            <a:off x="831997" y="1870200"/>
            <a:ext cx="4803259" cy="4386599"/>
          </a:xfrm>
        </p:spPr>
        <p:txBody>
          <a:bodyPr rtlCol="0">
            <a:normAutofit lnSpcReduction="10000"/>
          </a:bodyPr>
          <a:lstStyle/>
          <a:p>
            <a:pPr eaLnBrk="1" fontAlgn="auto" hangingPunct="1">
              <a:spcBef>
                <a:spcPts val="1200"/>
              </a:spcBef>
              <a:spcAft>
                <a:spcPts val="0"/>
              </a:spcAft>
              <a:buSzPct val="125000"/>
              <a:buFont typeface="Arial" pitchFamily="34" charset="0"/>
              <a:buChar char="•"/>
              <a:defRPr/>
            </a:pPr>
            <a:r>
              <a:rPr lang="en-US" sz="1500" b="1" dirty="0">
                <a:latin typeface="Arial" pitchFamily="34" charset="0"/>
                <a:cs typeface="Arial" pitchFamily="34" charset="0"/>
              </a:rPr>
              <a:t>Vicodin, Percocet, Oxycontin, etc.</a:t>
            </a:r>
          </a:p>
          <a:p>
            <a:pPr eaLnBrk="1" fontAlgn="auto" hangingPunct="1">
              <a:spcBef>
                <a:spcPts val="1200"/>
              </a:spcBef>
              <a:spcAft>
                <a:spcPts val="0"/>
              </a:spcAft>
              <a:buSzPct val="125000"/>
              <a:buFont typeface="Arial" pitchFamily="34" charset="0"/>
              <a:buChar char="•"/>
              <a:defRPr/>
            </a:pPr>
            <a:r>
              <a:rPr lang="en-US" sz="1300" b="1" dirty="0">
                <a:solidFill>
                  <a:srgbClr val="00B0F0"/>
                </a:solidFill>
                <a:latin typeface="Arial" pitchFamily="34" charset="0"/>
                <a:cs typeface="Arial" pitchFamily="34" charset="0"/>
              </a:rPr>
              <a:t>ONLY to be used as instructed by a professional</a:t>
            </a:r>
          </a:p>
          <a:p>
            <a:pPr lvl="1" eaLnBrk="1" fontAlgn="auto" hangingPunct="1">
              <a:spcBef>
                <a:spcPts val="1200"/>
              </a:spcBef>
              <a:spcAft>
                <a:spcPts val="0"/>
              </a:spcAft>
              <a:buSzPct val="125000"/>
              <a:buFont typeface="Arial" pitchFamily="34" charset="0"/>
              <a:buChar char="•"/>
              <a:defRPr/>
            </a:pPr>
            <a:r>
              <a:rPr lang="en-US" sz="1300" b="1" dirty="0">
                <a:latin typeface="Arial" pitchFamily="34" charset="0"/>
                <a:cs typeface="Arial" pitchFamily="34" charset="0"/>
              </a:rPr>
              <a:t>As injury becomes better, the addiction becomes worse</a:t>
            </a:r>
          </a:p>
          <a:p>
            <a:pPr lvl="1" eaLnBrk="1" fontAlgn="auto" hangingPunct="1">
              <a:spcBef>
                <a:spcPts val="1200"/>
              </a:spcBef>
              <a:spcAft>
                <a:spcPts val="0"/>
              </a:spcAft>
              <a:buSzPct val="125000"/>
              <a:buFont typeface="Arial" pitchFamily="34" charset="0"/>
              <a:buChar char="•"/>
              <a:defRPr/>
            </a:pPr>
            <a:r>
              <a:rPr lang="en-US" sz="1300" b="1" dirty="0">
                <a:latin typeface="Arial" pitchFamily="34" charset="0"/>
                <a:cs typeface="Arial" pitchFamily="34" charset="0"/>
              </a:rPr>
              <a:t>Properly secure and dispose of all medication</a:t>
            </a:r>
            <a:br>
              <a:rPr lang="en-US" sz="1300" b="1" dirty="0">
                <a:latin typeface="Arial" pitchFamily="34" charset="0"/>
                <a:cs typeface="Arial" pitchFamily="34" charset="0"/>
              </a:rPr>
            </a:br>
            <a:endParaRPr lang="en-US" sz="1300" b="1" dirty="0">
              <a:latin typeface="Arial" pitchFamily="34" charset="0"/>
              <a:cs typeface="Arial" pitchFamily="34" charset="0"/>
            </a:endParaRPr>
          </a:p>
          <a:p>
            <a:pPr eaLnBrk="1" fontAlgn="auto" hangingPunct="1">
              <a:spcBef>
                <a:spcPts val="1200"/>
              </a:spcBef>
              <a:spcAft>
                <a:spcPts val="0"/>
              </a:spcAft>
              <a:buSzPct val="125000"/>
              <a:buFont typeface="Arial" pitchFamily="34" charset="0"/>
              <a:buChar char="•"/>
              <a:defRPr/>
            </a:pPr>
            <a:r>
              <a:rPr lang="en-US" sz="1500" b="1" dirty="0">
                <a:solidFill>
                  <a:srgbClr val="00B0F0"/>
                </a:solidFill>
                <a:latin typeface="Arial" pitchFamily="34" charset="0"/>
                <a:cs typeface="Arial" pitchFamily="34" charset="0"/>
              </a:rPr>
              <a:t>Signs of an addiction:</a:t>
            </a:r>
          </a:p>
          <a:p>
            <a:pPr lvl="1" eaLnBrk="1" fontAlgn="auto" hangingPunct="1">
              <a:spcBef>
                <a:spcPts val="1200"/>
              </a:spcBef>
              <a:spcAft>
                <a:spcPts val="0"/>
              </a:spcAft>
              <a:buSzPct val="125000"/>
              <a:buFont typeface="Arial" pitchFamily="34" charset="0"/>
              <a:buChar char="•"/>
              <a:defRPr/>
            </a:pPr>
            <a:r>
              <a:rPr lang="en-US" sz="1300" b="1" dirty="0">
                <a:latin typeface="Arial" pitchFamily="34" charset="0"/>
                <a:cs typeface="Arial" pitchFamily="34" charset="0"/>
              </a:rPr>
              <a:t>Physical and Emotional Changes: </a:t>
            </a:r>
          </a:p>
          <a:p>
            <a:pPr lvl="1" eaLnBrk="1" fontAlgn="auto" hangingPunct="1">
              <a:spcBef>
                <a:spcPts val="1200"/>
              </a:spcBef>
              <a:spcAft>
                <a:spcPts val="0"/>
              </a:spcAft>
              <a:buSzPct val="125000"/>
              <a:buFont typeface="Arial" pitchFamily="34" charset="0"/>
              <a:buChar char="•"/>
              <a:defRPr/>
            </a:pPr>
            <a:r>
              <a:rPr lang="en-US" sz="1300" b="1" dirty="0">
                <a:latin typeface="Arial" pitchFamily="34" charset="0"/>
                <a:cs typeface="Arial" pitchFamily="34" charset="0"/>
              </a:rPr>
              <a:t>Clammy skin, tiny pupils, skin rashes, nausea and vomiting, difficulty breathing,, sleepiness, confusion, low energy levels, seizures, low blood pressure, coma</a:t>
            </a:r>
          </a:p>
          <a:p>
            <a:pPr lvl="1" eaLnBrk="1" fontAlgn="auto" hangingPunct="1">
              <a:spcBef>
                <a:spcPts val="1200"/>
              </a:spcBef>
              <a:spcAft>
                <a:spcPts val="0"/>
              </a:spcAft>
              <a:buSzPct val="125000"/>
              <a:buFont typeface="Arial" pitchFamily="34" charset="0"/>
              <a:buChar char="•"/>
              <a:defRPr/>
            </a:pPr>
            <a:r>
              <a:rPr lang="en-US" sz="1300" b="1" dirty="0">
                <a:latin typeface="Arial" pitchFamily="34" charset="0"/>
                <a:cs typeface="Arial" pitchFamily="34" charset="0"/>
              </a:rPr>
              <a:t>Depression, aggravation, violence, change of personality</a:t>
            </a:r>
          </a:p>
          <a:p>
            <a:pPr eaLnBrk="1" fontAlgn="auto" hangingPunct="1">
              <a:spcBef>
                <a:spcPts val="1200"/>
              </a:spcBef>
              <a:spcAft>
                <a:spcPts val="0"/>
              </a:spcAft>
              <a:buSzPct val="125000"/>
              <a:buFont typeface="Arial" pitchFamily="34" charset="0"/>
              <a:buChar char="•"/>
              <a:defRPr/>
            </a:pPr>
            <a:r>
              <a:rPr lang="en-US" sz="1300" b="1" dirty="0">
                <a:solidFill>
                  <a:srgbClr val="00B0F0"/>
                </a:solidFill>
                <a:latin typeface="Arial" pitchFamily="34" charset="0"/>
                <a:cs typeface="Arial" pitchFamily="34" charset="0"/>
              </a:rPr>
              <a:t>Prescription Drug Abuse can easily lead to heroin use/addiction.</a:t>
            </a:r>
          </a:p>
        </p:txBody>
      </p:sp>
      <p:sp>
        <p:nvSpPr>
          <p:cNvPr id="3077" name="Content Placeholder 5"/>
          <p:cNvSpPr txBox="1">
            <a:spLocks/>
          </p:cNvSpPr>
          <p:nvPr/>
        </p:nvSpPr>
        <p:spPr bwMode="auto">
          <a:xfrm>
            <a:off x="551911" y="1320252"/>
            <a:ext cx="5893288" cy="549947"/>
          </a:xfrm>
          <a:prstGeom prst="rect">
            <a:avLst/>
          </a:prstGeom>
          <a:noFill/>
          <a:ln w="9525">
            <a:noFill/>
            <a:miter lim="800000"/>
            <a:headEnd/>
            <a:tailEnd/>
          </a:ln>
        </p:spPr>
        <p:txBody>
          <a:bodyPr/>
          <a:lstStyle/>
          <a:p>
            <a:pPr marL="342900" indent="-342900">
              <a:spcBef>
                <a:spcPct val="20000"/>
              </a:spcBef>
            </a:pPr>
            <a:r>
              <a:rPr lang="en-US" sz="2000" b="1" dirty="0">
                <a:solidFill>
                  <a:srgbClr val="10A7E0"/>
                </a:solidFill>
                <a:cs typeface="Arial" charset="0"/>
              </a:rPr>
              <a:t>Use of Prescription Pain Killers (Opioids)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22</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1026" name="Picture 2" descr="https://encrypted-tbn2.gstatic.com/images?q=tbn:ANd9GcTumbfmY7oe7IxYlmoPP4ke66UNY_xrve7NJKOwNkAHWJN-HsWIX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110" y="1533110"/>
            <a:ext cx="2361812" cy="15745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T99bxWebd0ttRO8p0sqz6IGtf_lTiKwYhb2qnJJibjzOfvI7Fwz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398" y="336661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7876" y="6248399"/>
            <a:ext cx="4634908" cy="507831"/>
          </a:xfrm>
          <a:prstGeom prst="rect">
            <a:avLst/>
          </a:prstGeom>
          <a:noFill/>
        </p:spPr>
        <p:txBody>
          <a:bodyPr wrap="square" rtlCol="0">
            <a:spAutoFit/>
          </a:bodyPr>
          <a:lstStyle/>
          <a:p>
            <a:r>
              <a:rPr lang="en-US" sz="900" dirty="0"/>
              <a:t>“Sports Injury Leading to Oxycodone Addiction”. Oxycodone Addiction Help. October 30, 2014. http://www.oxycodoneaddictionhelp.com/sports-injury-leading-to-oxycodone-addiction</a:t>
            </a:r>
          </a:p>
        </p:txBody>
      </p:sp>
      <p:sp>
        <p:nvSpPr>
          <p:cNvPr id="11" name="Right Triangle 10"/>
          <p:cNvSpPr/>
          <p:nvPr/>
        </p:nvSpPr>
        <p:spPr>
          <a:xfrm>
            <a:off x="47943"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11294" t="33533" r="11778" b="27029"/>
          <a:stretch/>
        </p:blipFill>
        <p:spPr>
          <a:xfrm>
            <a:off x="914400" y="6236480"/>
            <a:ext cx="1495648" cy="456221"/>
          </a:xfrm>
          <a:prstGeom prst="rect">
            <a:avLst/>
          </a:prstGeom>
        </p:spPr>
      </p:pic>
    </p:spTree>
    <p:extLst>
      <p:ext uri="{BB962C8B-B14F-4D97-AF65-F5344CB8AC3E}">
        <p14:creationId xmlns:p14="http://schemas.microsoft.com/office/powerpoint/2010/main" val="2520106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838200"/>
          </a:xfrm>
        </p:spPr>
        <p:txBody>
          <a:bodyPr/>
          <a:lstStyle/>
          <a:p>
            <a:pPr eaLnBrk="1" hangingPunct="1"/>
            <a:r>
              <a:rPr lang="en-US" sz="2600" b="1" u="sng" dirty="0">
                <a:solidFill>
                  <a:srgbClr val="1867AD"/>
                </a:solidFill>
                <a:latin typeface="Arial" charset="0"/>
                <a:cs typeface="Arial" charset="0"/>
              </a:rPr>
              <a:t>The Role of Parents</a:t>
            </a:r>
          </a:p>
        </p:txBody>
      </p:sp>
      <p:sp>
        <p:nvSpPr>
          <p:cNvPr id="6" name="Content Placeholder 5"/>
          <p:cNvSpPr>
            <a:spLocks noGrp="1"/>
          </p:cNvSpPr>
          <p:nvPr>
            <p:ph idx="1"/>
          </p:nvPr>
        </p:nvSpPr>
        <p:spPr>
          <a:xfrm>
            <a:off x="789293" y="1816100"/>
            <a:ext cx="3508744" cy="4307522"/>
          </a:xfrm>
        </p:spPr>
        <p:txBody>
          <a:bodyPr numCol="1" rtlCol="0">
            <a:normAutofit lnSpcReduction="10000"/>
          </a:bodyPr>
          <a:lstStyle/>
          <a:p>
            <a:pPr marL="0" indent="0" algn="ctr" eaLnBrk="1" fontAlgn="auto" hangingPunct="1">
              <a:spcBef>
                <a:spcPts val="1200"/>
              </a:spcBef>
              <a:spcAft>
                <a:spcPts val="0"/>
              </a:spcAft>
              <a:buSzPct val="125000"/>
              <a:buNone/>
              <a:defRPr/>
            </a:pPr>
            <a:r>
              <a:rPr lang="en-US" sz="2800" u="sng" dirty="0">
                <a:solidFill>
                  <a:srgbClr val="00B050"/>
                </a:solidFill>
                <a:latin typeface="Arial" pitchFamily="34" charset="0"/>
                <a:cs typeface="Arial" pitchFamily="34" charset="0"/>
              </a:rPr>
              <a:t>Parenting Do’s:</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00B050"/>
                </a:solidFill>
                <a:latin typeface="Arial" pitchFamily="34" charset="0"/>
                <a:cs typeface="Arial" pitchFamily="34" charset="0"/>
              </a:rPr>
              <a:t>Cheer everybody on the team, </a:t>
            </a:r>
            <a:br>
              <a:rPr lang="en-US" sz="1400" dirty="0">
                <a:solidFill>
                  <a:srgbClr val="00B050"/>
                </a:solidFill>
                <a:latin typeface="Arial" pitchFamily="34" charset="0"/>
                <a:cs typeface="Arial" pitchFamily="34" charset="0"/>
              </a:rPr>
            </a:br>
            <a:r>
              <a:rPr lang="en-US" sz="1400" dirty="0">
                <a:solidFill>
                  <a:srgbClr val="00B050"/>
                </a:solidFill>
                <a:latin typeface="Arial" pitchFamily="34" charset="0"/>
                <a:cs typeface="Arial" pitchFamily="34" charset="0"/>
              </a:rPr>
              <a:t>not just your child</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00B050"/>
                </a:solidFill>
                <a:latin typeface="Arial" pitchFamily="34" charset="0"/>
                <a:cs typeface="Arial" pitchFamily="34" charset="0"/>
              </a:rPr>
              <a:t>Model appropriate behavior</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00B050"/>
                </a:solidFill>
                <a:latin typeface="Arial" pitchFamily="34" charset="0"/>
                <a:cs typeface="Arial" pitchFamily="34" charset="0"/>
              </a:rPr>
              <a:t>Know what is suitable to discuss with the coach</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00B050"/>
                </a:solidFill>
                <a:latin typeface="Arial" pitchFamily="34" charset="0"/>
                <a:cs typeface="Arial" pitchFamily="34" charset="0"/>
              </a:rPr>
              <a:t>Encourage your child to talk to the coach first</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00B050"/>
                </a:solidFill>
                <a:latin typeface="Arial" pitchFamily="34" charset="0"/>
                <a:cs typeface="Arial" pitchFamily="34" charset="0"/>
              </a:rPr>
              <a:t>Be a good listener and great encourager</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00B050"/>
                </a:solidFill>
                <a:latin typeface="Arial" pitchFamily="34" charset="0"/>
                <a:cs typeface="Arial" pitchFamily="34" charset="0"/>
              </a:rPr>
              <a:t>TALK WITH YOUR ATHLETE ABOUT THE DANGERS OF ALCOHOL, MARIJUANA, AND OTHER DRUGS AND OF PRESCRIPTION DRUG ABUSE.</a:t>
            </a:r>
          </a:p>
          <a:p>
            <a:pPr lvl="1" eaLnBrk="1" fontAlgn="auto" hangingPunct="1">
              <a:spcBef>
                <a:spcPts val="1200"/>
              </a:spcBef>
              <a:spcAft>
                <a:spcPts val="0"/>
              </a:spcAft>
              <a:buSzPct val="125000"/>
              <a:buFont typeface="Wingdings" panose="05000000000000000000" pitchFamily="2" charset="2"/>
              <a:buChar char="§"/>
              <a:defRPr/>
            </a:pPr>
            <a:endParaRPr lang="en-US" sz="1400" dirty="0">
              <a:solidFill>
                <a:srgbClr val="00B050"/>
              </a:solidFill>
              <a:latin typeface="Arial" pitchFamily="34" charset="0"/>
              <a:cs typeface="Arial" pitchFamily="34" charset="0"/>
            </a:endParaRPr>
          </a:p>
          <a:p>
            <a:pPr lvl="2" eaLnBrk="1" fontAlgn="auto" hangingPunct="1">
              <a:spcBef>
                <a:spcPts val="1200"/>
              </a:spcBef>
              <a:spcAft>
                <a:spcPts val="0"/>
              </a:spcAft>
              <a:buSzPct val="125000"/>
              <a:buFont typeface="Arial" pitchFamily="34" charset="0"/>
              <a:buChar char="•"/>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504456" y="1290320"/>
            <a:ext cx="8229600" cy="685800"/>
          </a:xfrm>
          <a:prstGeom prst="rect">
            <a:avLst/>
          </a:prstGeom>
          <a:noFill/>
          <a:ln w="9525">
            <a:noFill/>
            <a:miter lim="800000"/>
            <a:headEnd/>
            <a:tailEnd/>
          </a:ln>
        </p:spPr>
        <p:txBody>
          <a:bodyPr/>
          <a:lstStyle/>
          <a:p>
            <a:pPr marL="342900" indent="-342900" algn="ctr">
              <a:spcBef>
                <a:spcPct val="20000"/>
              </a:spcBef>
            </a:pPr>
            <a:r>
              <a:rPr lang="en-US" sz="2400" b="1" dirty="0">
                <a:solidFill>
                  <a:srgbClr val="10A7E0"/>
                </a:solidFill>
                <a:cs typeface="Arial" charset="0"/>
              </a:rPr>
              <a:t>SUPPORT YOUR ATHLETE!</a:t>
            </a:r>
            <a:endParaRPr lang="en-US" sz="2000"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23</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sp>
        <p:nvSpPr>
          <p:cNvPr id="10" name="Content Placeholder 5"/>
          <p:cNvSpPr txBox="1">
            <a:spLocks/>
          </p:cNvSpPr>
          <p:nvPr/>
        </p:nvSpPr>
        <p:spPr bwMode="auto">
          <a:xfrm>
            <a:off x="4486054" y="1976120"/>
            <a:ext cx="3895946" cy="430098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1200"/>
              </a:spcBef>
              <a:spcAft>
                <a:spcPts val="0"/>
              </a:spcAft>
              <a:buSzPct val="125000"/>
              <a:buFont typeface="Arial" charset="0"/>
              <a:buNone/>
              <a:defRPr/>
            </a:pPr>
            <a:r>
              <a:rPr lang="en-US" sz="2400" u="sng" dirty="0">
                <a:solidFill>
                  <a:srgbClr val="FF0000"/>
                </a:solidFill>
                <a:latin typeface="Arial" pitchFamily="34" charset="0"/>
                <a:cs typeface="Arial" pitchFamily="34" charset="0"/>
              </a:rPr>
              <a:t>Parenting Don’ts:</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FF0000"/>
                </a:solidFill>
                <a:latin typeface="Arial" pitchFamily="34" charset="0"/>
                <a:cs typeface="Arial" pitchFamily="34" charset="0"/>
              </a:rPr>
              <a:t>Overemphasizes sports at the expense of sportsmanship</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FF0000"/>
                </a:solidFill>
                <a:latin typeface="Arial" pitchFamily="34" charset="0"/>
                <a:cs typeface="Arial" pitchFamily="34" charset="0"/>
              </a:rPr>
              <a:t>Have different goals than your child</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FF0000"/>
                </a:solidFill>
                <a:latin typeface="Arial" pitchFamily="34" charset="0"/>
                <a:cs typeface="Arial" pitchFamily="34" charset="0"/>
              </a:rPr>
              <a:t>Treat your child differently after a loss</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FF0000"/>
                </a:solidFill>
                <a:latin typeface="Arial" pitchFamily="34" charset="0"/>
                <a:cs typeface="Arial" pitchFamily="34" charset="0"/>
              </a:rPr>
              <a:t>Undermine the coach</a:t>
            </a:r>
          </a:p>
          <a:p>
            <a:pPr lvl="1" eaLnBrk="1" fontAlgn="auto" hangingPunct="1">
              <a:spcBef>
                <a:spcPts val="1200"/>
              </a:spcBef>
              <a:spcAft>
                <a:spcPts val="0"/>
              </a:spcAft>
              <a:buSzPct val="125000"/>
              <a:buFont typeface="Wingdings" panose="05000000000000000000" pitchFamily="2" charset="2"/>
              <a:buChar char="§"/>
              <a:defRPr/>
            </a:pPr>
            <a:r>
              <a:rPr lang="en-US" sz="1400" dirty="0">
                <a:solidFill>
                  <a:srgbClr val="FF0000"/>
                </a:solidFill>
                <a:latin typeface="Arial" pitchFamily="34" charset="0"/>
                <a:cs typeface="Arial" pitchFamily="34" charset="0"/>
              </a:rPr>
              <a:t>Live your dream through your child</a:t>
            </a:r>
          </a:p>
          <a:p>
            <a:pPr lvl="2" eaLnBrk="1" fontAlgn="auto" hangingPunct="1">
              <a:spcBef>
                <a:spcPts val="1200"/>
              </a:spcBef>
              <a:spcAft>
                <a:spcPts val="0"/>
              </a:spcAft>
              <a:buSzPct val="125000"/>
              <a:buFont typeface="Arial" pitchFamily="34" charset="0"/>
              <a:buChar char="•"/>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cxnSp>
        <p:nvCxnSpPr>
          <p:cNvPr id="3" name="Straight Arrow Connector 2"/>
          <p:cNvCxnSpPr/>
          <p:nvPr/>
        </p:nvCxnSpPr>
        <p:spPr>
          <a:xfrm>
            <a:off x="4488712" y="1981200"/>
            <a:ext cx="0" cy="396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93992" y="6138862"/>
            <a:ext cx="5507008" cy="338554"/>
          </a:xfrm>
          <a:prstGeom prst="rect">
            <a:avLst/>
          </a:prstGeom>
          <a:noFill/>
        </p:spPr>
        <p:txBody>
          <a:bodyPr wrap="square" rtlCol="0">
            <a:spAutoFit/>
          </a:bodyPr>
          <a:lstStyle/>
          <a:p>
            <a:r>
              <a:rPr lang="en-US" sz="800" dirty="0"/>
              <a:t>Henson, Steve. “What Makes A Nightmare Sports Parent- And What Makes A Good One.” The Post Game. 2.15.12. </a:t>
            </a:r>
            <a:r>
              <a:rPr lang="en-US" sz="800" dirty="0">
                <a:hlinkClick r:id="rId3"/>
              </a:rPr>
              <a:t>http://www.thepostgame.com/blog/more-family-fun/201202/what-makes-nightmare-sports-parent</a:t>
            </a:r>
            <a:r>
              <a:rPr lang="en-US" sz="800" dirty="0"/>
              <a:t>. 9.24.14.</a:t>
            </a:r>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405221" y="6128689"/>
            <a:ext cx="1884392" cy="574800"/>
          </a:xfrm>
          <a:prstGeom prst="rect">
            <a:avLst/>
          </a:prstGeom>
        </p:spPr>
      </p:pic>
    </p:spTree>
    <p:extLst>
      <p:ext uri="{BB962C8B-B14F-4D97-AF65-F5344CB8AC3E}">
        <p14:creationId xmlns:p14="http://schemas.microsoft.com/office/powerpoint/2010/main" val="6025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idx="4294967295"/>
          </p:nvPr>
        </p:nvSpPr>
        <p:spPr>
          <a:xfrm>
            <a:off x="0" y="381000"/>
            <a:ext cx="8229600" cy="838200"/>
          </a:xfrm>
        </p:spPr>
        <p:txBody>
          <a:bodyPr/>
          <a:lstStyle/>
          <a:p>
            <a:pPr eaLnBrk="1" hangingPunct="1"/>
            <a:r>
              <a:rPr lang="en-US" sz="2600" b="1" u="sng" dirty="0">
                <a:solidFill>
                  <a:srgbClr val="1867AD"/>
                </a:solidFill>
                <a:latin typeface="Arial" charset="0"/>
                <a:cs typeface="Arial" charset="0"/>
              </a:rPr>
              <a:t> Chippewa Valley Schools </a:t>
            </a:r>
          </a:p>
        </p:txBody>
      </p:sp>
      <p:sp>
        <p:nvSpPr>
          <p:cNvPr id="6" name="Content Placeholder 5"/>
          <p:cNvSpPr>
            <a:spLocks noGrp="1"/>
          </p:cNvSpPr>
          <p:nvPr>
            <p:ph idx="4294967295"/>
          </p:nvPr>
        </p:nvSpPr>
        <p:spPr>
          <a:xfrm>
            <a:off x="914400" y="2209800"/>
            <a:ext cx="8229600" cy="4144963"/>
          </a:xfrm>
        </p:spPr>
        <p:txBody>
          <a:bodyPr numCol="1" rtlCol="0">
            <a:normAutofit/>
          </a:bodyPr>
          <a:lstStyle/>
          <a:p>
            <a:pPr marL="914400" lvl="2" indent="0" eaLnBrk="1" fontAlgn="auto" hangingPunct="1">
              <a:spcBef>
                <a:spcPts val="1200"/>
              </a:spcBef>
              <a:spcAft>
                <a:spcPts val="0"/>
              </a:spcAft>
              <a:buSzPct val="125000"/>
              <a:buNone/>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471377" y="1295399"/>
            <a:ext cx="8229600" cy="4751587"/>
          </a:xfrm>
          <a:prstGeom prst="rect">
            <a:avLst/>
          </a:prstGeom>
          <a:noFill/>
          <a:ln w="9525">
            <a:noFill/>
            <a:miter lim="800000"/>
            <a:headEnd/>
            <a:tailEnd/>
          </a:ln>
        </p:spPr>
        <p:txBody>
          <a:bodyPr/>
          <a:lstStyle/>
          <a:p>
            <a:pPr marL="342900" indent="-342900" algn="ctr">
              <a:spcBef>
                <a:spcPct val="20000"/>
              </a:spcBef>
            </a:pPr>
            <a:r>
              <a:rPr lang="en-US" sz="2400" b="1" dirty="0">
                <a:cs typeface="Arial" charset="0"/>
              </a:rPr>
              <a:t>ATHLETIC CODE OF CONDUCT </a:t>
            </a:r>
          </a:p>
          <a:p>
            <a:pPr marL="342900" indent="-342900" algn="ctr">
              <a:spcBef>
                <a:spcPct val="20000"/>
              </a:spcBef>
            </a:pPr>
            <a:r>
              <a:rPr lang="en-US" sz="2000" b="1" dirty="0">
                <a:cs typeface="Arial" charset="0"/>
              </a:rPr>
              <a:t>We Support Good Sportsmanship and Educational Athletics</a:t>
            </a:r>
          </a:p>
          <a:p>
            <a:pPr marL="342900" indent="-342900" algn="ctr">
              <a:spcBef>
                <a:spcPct val="20000"/>
              </a:spcBef>
            </a:pPr>
            <a:endParaRPr lang="en-US" sz="2000" b="1" dirty="0">
              <a:solidFill>
                <a:srgbClr val="4788FF"/>
              </a:solidFill>
              <a:cs typeface="Arial" charset="0"/>
            </a:endParaRPr>
          </a:p>
          <a:p>
            <a:pPr marL="342900" indent="-342900" algn="ctr">
              <a:spcBef>
                <a:spcPct val="20000"/>
              </a:spcBef>
            </a:pPr>
            <a:r>
              <a:rPr lang="en-US" sz="2000" b="1" dirty="0">
                <a:cs typeface="Arial" charset="0"/>
              </a:rPr>
              <a:t>Our Athletic Community is EXPECTED </a:t>
            </a:r>
          </a:p>
          <a:p>
            <a:pPr marL="342900" indent="-342900" algn="ctr">
              <a:spcBef>
                <a:spcPct val="20000"/>
              </a:spcBef>
            </a:pPr>
            <a:r>
              <a:rPr lang="en-US" sz="2000" b="1" dirty="0">
                <a:cs typeface="Arial" charset="0"/>
              </a:rPr>
              <a:t>to be RESPECTFUL and RESPONSIBLE!</a:t>
            </a:r>
          </a:p>
          <a:p>
            <a:pPr marL="800100" lvl="1" indent="-342900">
              <a:spcBef>
                <a:spcPct val="20000"/>
              </a:spcBef>
              <a:buFont typeface="Arial" panose="020B0604020202020204" pitchFamily="34" charset="0"/>
              <a:buChar char="•"/>
            </a:pPr>
            <a:r>
              <a:rPr lang="en-US" sz="1400" b="1" dirty="0">
                <a:solidFill>
                  <a:srgbClr val="4788FF"/>
                </a:solidFill>
                <a:cs typeface="Arial" charset="0"/>
              </a:rPr>
              <a:t>Cheer positively for your own team – follow the lead of cheerleaders</a:t>
            </a:r>
          </a:p>
          <a:p>
            <a:pPr marL="800100" lvl="1" indent="-342900">
              <a:spcBef>
                <a:spcPct val="20000"/>
              </a:spcBef>
              <a:buFont typeface="Arial" panose="020B0604020202020204" pitchFamily="34" charset="0"/>
              <a:buChar char="•"/>
            </a:pPr>
            <a:r>
              <a:rPr lang="en-US" sz="1400" b="1" dirty="0">
                <a:solidFill>
                  <a:srgbClr val="4788FF"/>
                </a:solidFill>
                <a:cs typeface="Arial" charset="0"/>
              </a:rPr>
              <a:t>No taunting, No disruptive behavior, No distractive cheers</a:t>
            </a:r>
          </a:p>
          <a:p>
            <a:pPr marL="800100" lvl="1" indent="-342900">
              <a:spcBef>
                <a:spcPct val="20000"/>
              </a:spcBef>
              <a:buFont typeface="Arial" panose="020B0604020202020204" pitchFamily="34" charset="0"/>
              <a:buChar char="•"/>
            </a:pPr>
            <a:r>
              <a:rPr lang="en-US" sz="1400" b="1" dirty="0">
                <a:solidFill>
                  <a:srgbClr val="4788FF"/>
                </a:solidFill>
                <a:cs typeface="Arial" charset="0"/>
              </a:rPr>
              <a:t>Accept officials’ decisions</a:t>
            </a:r>
          </a:p>
          <a:p>
            <a:pPr algn="ctr">
              <a:spcBef>
                <a:spcPct val="20000"/>
              </a:spcBef>
            </a:pPr>
            <a:endParaRPr lang="en-US" sz="1400" b="1" dirty="0">
              <a:solidFill>
                <a:srgbClr val="4788FF"/>
              </a:solidFill>
              <a:cs typeface="Arial" charset="0"/>
            </a:endParaRPr>
          </a:p>
          <a:p>
            <a:pPr algn="ctr">
              <a:spcBef>
                <a:spcPct val="20000"/>
              </a:spcBef>
            </a:pPr>
            <a:r>
              <a:rPr lang="en-US" sz="2000" b="1" dirty="0">
                <a:cs typeface="Arial" charset="0"/>
              </a:rPr>
              <a:t>Join our SPORTMANSHIP TEAM:</a:t>
            </a:r>
          </a:p>
          <a:p>
            <a:pPr>
              <a:spcBef>
                <a:spcPct val="20000"/>
              </a:spcBef>
            </a:pPr>
            <a:r>
              <a:rPr lang="en-US" b="1" dirty="0">
                <a:solidFill>
                  <a:srgbClr val="4788FF"/>
                </a:solidFill>
                <a:cs typeface="Arial" charset="0"/>
              </a:rPr>
              <a:t>			</a:t>
            </a:r>
            <a:r>
              <a:rPr lang="en-US" sz="2000" b="1" dirty="0">
                <a:solidFill>
                  <a:srgbClr val="4788FF"/>
                </a:solidFill>
                <a:cs typeface="Arial" charset="0"/>
              </a:rPr>
              <a:t>T</a:t>
            </a:r>
            <a:r>
              <a:rPr lang="en-US" b="1" dirty="0">
                <a:solidFill>
                  <a:srgbClr val="4788FF"/>
                </a:solidFill>
                <a:cs typeface="Arial" charset="0"/>
              </a:rPr>
              <a:t>each Good Sportsmanship</a:t>
            </a:r>
          </a:p>
          <a:p>
            <a:pPr>
              <a:spcBef>
                <a:spcPct val="20000"/>
              </a:spcBef>
            </a:pPr>
            <a:r>
              <a:rPr lang="en-US" b="1" dirty="0">
                <a:solidFill>
                  <a:srgbClr val="4788FF"/>
                </a:solidFill>
                <a:cs typeface="Arial" charset="0"/>
              </a:rPr>
              <a:t>			</a:t>
            </a:r>
            <a:r>
              <a:rPr lang="en-US" sz="2000" b="1" dirty="0">
                <a:solidFill>
                  <a:srgbClr val="4788FF"/>
                </a:solidFill>
                <a:cs typeface="Arial" charset="0"/>
              </a:rPr>
              <a:t>E</a:t>
            </a:r>
            <a:r>
              <a:rPr lang="en-US" b="1" dirty="0">
                <a:solidFill>
                  <a:srgbClr val="4788FF"/>
                </a:solidFill>
                <a:cs typeface="Arial" charset="0"/>
              </a:rPr>
              <a:t>ncourage Good Sportsmanship</a:t>
            </a:r>
          </a:p>
          <a:p>
            <a:pPr>
              <a:spcBef>
                <a:spcPct val="20000"/>
              </a:spcBef>
            </a:pPr>
            <a:r>
              <a:rPr lang="en-US" b="1" dirty="0">
                <a:solidFill>
                  <a:srgbClr val="4788FF"/>
                </a:solidFill>
                <a:cs typeface="Arial" charset="0"/>
              </a:rPr>
              <a:t>			</a:t>
            </a:r>
            <a:r>
              <a:rPr lang="en-US" sz="2000" b="1" dirty="0">
                <a:solidFill>
                  <a:srgbClr val="4788FF"/>
                </a:solidFill>
                <a:cs typeface="Arial" charset="0"/>
              </a:rPr>
              <a:t>A</a:t>
            </a:r>
            <a:r>
              <a:rPr lang="en-US" b="1" dirty="0">
                <a:solidFill>
                  <a:srgbClr val="4788FF"/>
                </a:solidFill>
                <a:cs typeface="Arial" charset="0"/>
              </a:rPr>
              <a:t>dvocate Good Sportsmanship</a:t>
            </a:r>
          </a:p>
          <a:p>
            <a:pPr>
              <a:spcBef>
                <a:spcPct val="20000"/>
              </a:spcBef>
            </a:pPr>
            <a:r>
              <a:rPr lang="en-US" b="1" dirty="0">
                <a:solidFill>
                  <a:srgbClr val="4788FF"/>
                </a:solidFill>
                <a:cs typeface="Arial" charset="0"/>
              </a:rPr>
              <a:t>			</a:t>
            </a:r>
            <a:r>
              <a:rPr lang="en-US" sz="2000" b="1" dirty="0">
                <a:solidFill>
                  <a:srgbClr val="4788FF"/>
                </a:solidFill>
                <a:cs typeface="Arial" charset="0"/>
              </a:rPr>
              <a:t>M</a:t>
            </a:r>
            <a:r>
              <a:rPr lang="en-US" b="1" dirty="0">
                <a:solidFill>
                  <a:srgbClr val="4788FF"/>
                </a:solidFill>
                <a:cs typeface="Arial" charset="0"/>
              </a:rPr>
              <a:t>odel Good Sportsmanship </a:t>
            </a:r>
          </a:p>
          <a:p>
            <a:pPr>
              <a:spcBef>
                <a:spcPct val="20000"/>
              </a:spcBef>
            </a:pPr>
            <a:endParaRPr lang="en-US" sz="2400" b="1" dirty="0">
              <a:solidFill>
                <a:srgbClr val="4788FF"/>
              </a:solidFill>
              <a:cs typeface="Arial" charset="0"/>
            </a:endParaRPr>
          </a:p>
          <a:p>
            <a:pPr>
              <a:spcBef>
                <a:spcPct val="20000"/>
              </a:spcBef>
            </a:pPr>
            <a:endParaRPr lang="en-US" sz="2400" b="1" dirty="0">
              <a:solidFill>
                <a:srgbClr val="4788FF"/>
              </a:solidFill>
              <a:cs typeface="Arial" charset="0"/>
            </a:endParaRPr>
          </a:p>
          <a:p>
            <a:pPr marL="342900" indent="-342900" algn="ctr">
              <a:spcBef>
                <a:spcPct val="20000"/>
              </a:spcBef>
            </a:pPr>
            <a:endParaRPr lang="en-US" sz="2400" b="1" dirty="0">
              <a:solidFill>
                <a:srgbClr val="4788FF"/>
              </a:solidFill>
              <a:cs typeface="Arial" charset="0"/>
            </a:endParaRPr>
          </a:p>
          <a:p>
            <a:pPr marL="342900" indent="-342900" algn="ctr">
              <a:spcBef>
                <a:spcPct val="20000"/>
              </a:spcBef>
            </a:pPr>
            <a:endParaRPr lang="en-US" sz="2000" b="1" dirty="0">
              <a:solidFill>
                <a:srgbClr val="4788FF"/>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24</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6096000" y="2362200"/>
            <a:ext cx="1600200" cy="990600"/>
          </a:xfrm>
          <a:prstGeom prst="rect">
            <a:avLst/>
          </a:prstGeom>
          <a:noFill/>
          <a:ln w="9525">
            <a:noFill/>
            <a:miter lim="800000"/>
            <a:headEnd/>
            <a:tailEnd/>
          </a:ln>
        </p:spPr>
        <p:txBody>
          <a:bodyPr/>
          <a:lstStyle/>
          <a:p>
            <a:pPr marL="342900" indent="-342900">
              <a:spcBef>
                <a:spcPct val="20000"/>
              </a:spcBef>
            </a:pPr>
            <a:endParaRPr lang="en-US" sz="5000" b="1" dirty="0">
              <a:solidFill>
                <a:schemeClr val="bg1"/>
              </a:solidFill>
              <a:cs typeface="Arial" charset="0"/>
            </a:endParaRP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566490" y="-4"/>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6" y="164499"/>
            <a:ext cx="1352365" cy="1283302"/>
          </a:xfrm>
          <a:prstGeom prst="rect">
            <a:avLst/>
          </a:prstGeom>
        </p:spPr>
      </p:pic>
    </p:spTree>
    <p:extLst>
      <p:ext uri="{BB962C8B-B14F-4D97-AF65-F5344CB8AC3E}">
        <p14:creationId xmlns:p14="http://schemas.microsoft.com/office/powerpoint/2010/main" val="316465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838200"/>
          </a:xfrm>
        </p:spPr>
        <p:txBody>
          <a:bodyPr/>
          <a:lstStyle/>
          <a:p>
            <a:pPr eaLnBrk="1" hangingPunct="1"/>
            <a:r>
              <a:rPr lang="en-US" sz="2600" b="1" u="sng" dirty="0">
                <a:solidFill>
                  <a:srgbClr val="1867AD"/>
                </a:solidFill>
                <a:latin typeface="Arial" charset="0"/>
                <a:cs typeface="Arial" charset="0"/>
              </a:rPr>
              <a:t>Chippewa Valley Schools</a:t>
            </a:r>
          </a:p>
        </p:txBody>
      </p:sp>
      <p:sp>
        <p:nvSpPr>
          <p:cNvPr id="6" name="Content Placeholder 5"/>
          <p:cNvSpPr>
            <a:spLocks noGrp="1"/>
          </p:cNvSpPr>
          <p:nvPr>
            <p:ph idx="1"/>
          </p:nvPr>
        </p:nvSpPr>
        <p:spPr>
          <a:xfrm>
            <a:off x="471377" y="2209800"/>
            <a:ext cx="8229600" cy="4144962"/>
          </a:xfrm>
        </p:spPr>
        <p:txBody>
          <a:bodyPr numCol="1" rtlCol="0">
            <a:normAutofit/>
          </a:bodyPr>
          <a:lstStyle/>
          <a:p>
            <a:pPr marL="914400" lvl="2" indent="0" eaLnBrk="1" fontAlgn="auto" hangingPunct="1">
              <a:spcBef>
                <a:spcPts val="1200"/>
              </a:spcBef>
              <a:spcAft>
                <a:spcPts val="0"/>
              </a:spcAft>
              <a:buSzPct val="125000"/>
              <a:buNone/>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533399" y="1265039"/>
            <a:ext cx="8167577" cy="4414196"/>
          </a:xfrm>
          <a:prstGeom prst="rect">
            <a:avLst/>
          </a:prstGeom>
          <a:noFill/>
          <a:ln w="9525">
            <a:noFill/>
            <a:miter lim="800000"/>
            <a:headEnd/>
            <a:tailEnd/>
          </a:ln>
        </p:spPr>
        <p:txBody>
          <a:bodyPr/>
          <a:lstStyle/>
          <a:p>
            <a:pPr marL="342900" indent="-342900" algn="ctr">
              <a:spcBef>
                <a:spcPct val="20000"/>
              </a:spcBef>
            </a:pPr>
            <a:r>
              <a:rPr lang="en-US" sz="2400" b="1" dirty="0">
                <a:solidFill>
                  <a:srgbClr val="4788FF"/>
                </a:solidFill>
                <a:cs typeface="Arial" charset="0"/>
              </a:rPr>
              <a:t>	ATHLETIC CODE OF CONDUCT </a:t>
            </a:r>
          </a:p>
          <a:p>
            <a:pPr marL="342900" indent="-342900" algn="ctr">
              <a:spcBef>
                <a:spcPct val="20000"/>
              </a:spcBef>
            </a:pPr>
            <a:endParaRPr lang="en-US" sz="2400" b="1" dirty="0">
              <a:solidFill>
                <a:srgbClr val="4788FF"/>
              </a:solidFill>
              <a:cs typeface="Arial" charset="0"/>
            </a:endParaRPr>
          </a:p>
          <a:p>
            <a:pPr marL="342900" indent="-342900" algn="ctr">
              <a:spcBef>
                <a:spcPct val="20000"/>
              </a:spcBef>
            </a:pPr>
            <a:r>
              <a:rPr lang="en-US" sz="2400" b="1" dirty="0">
                <a:solidFill>
                  <a:srgbClr val="4788FF"/>
                </a:solidFill>
                <a:cs typeface="Arial" charset="0"/>
              </a:rPr>
              <a:t>ADDICTIVE AND ILLEGAL SUBSTANCES </a:t>
            </a:r>
          </a:p>
          <a:p>
            <a:pPr marL="342900" indent="-342900" algn="ctr">
              <a:spcBef>
                <a:spcPct val="20000"/>
              </a:spcBef>
            </a:pPr>
            <a:r>
              <a:rPr lang="en-US" sz="2400" b="1" dirty="0">
                <a:solidFill>
                  <a:srgbClr val="4788FF"/>
                </a:solidFill>
                <a:cs typeface="Arial" charset="0"/>
              </a:rPr>
              <a:t>AND OTHER MISCONDUCT</a:t>
            </a:r>
          </a:p>
          <a:p>
            <a:pPr marL="342900" indent="-342900" algn="ctr">
              <a:spcBef>
                <a:spcPct val="20000"/>
              </a:spcBef>
            </a:pPr>
            <a:endParaRPr lang="en-US" b="1" dirty="0">
              <a:cs typeface="Arial" charset="0"/>
            </a:endParaRPr>
          </a:p>
          <a:p>
            <a:pPr marL="342900" indent="-342900" algn="ctr">
              <a:spcBef>
                <a:spcPct val="20000"/>
              </a:spcBef>
            </a:pPr>
            <a:r>
              <a:rPr lang="en-US" b="1" dirty="0">
                <a:cs typeface="Arial" charset="0"/>
              </a:rPr>
              <a:t>Addictive substances – the use, possession, distribution or sale of addictive and illegal substances by student athletes is prohibited</a:t>
            </a:r>
            <a:r>
              <a:rPr lang="en-US" sz="2400" b="1" dirty="0">
                <a:cs typeface="Arial" charset="0"/>
              </a:rPr>
              <a:t>.</a:t>
            </a:r>
          </a:p>
          <a:p>
            <a:pPr marL="342900" indent="-342900" algn="ctr">
              <a:spcBef>
                <a:spcPct val="20000"/>
              </a:spcBef>
            </a:pPr>
            <a:endParaRPr lang="en-US" sz="2400" b="1" dirty="0">
              <a:cs typeface="Arial" charset="0"/>
            </a:endParaRPr>
          </a:p>
          <a:p>
            <a:pPr marL="342900" indent="-342900" algn="ctr">
              <a:spcBef>
                <a:spcPct val="20000"/>
              </a:spcBef>
            </a:pPr>
            <a:r>
              <a:rPr lang="en-US" sz="1600" b="1" dirty="0">
                <a:cs typeface="Arial" charset="0"/>
              </a:rPr>
              <a:t>Other Misconduct:  Any conduct that dishonors the athlete, the team and the school will not be tolerated.  For any acts of unacceptable conduct such as , but not limited to, theft, extortion, vandalism, assault, sexual misconduct, gross disrespect, hazing, or inappropriate use of the internet, electronic devices or communication systems.  </a:t>
            </a:r>
          </a:p>
          <a:p>
            <a:pPr marL="342900" indent="-342900" algn="ctr">
              <a:spcBef>
                <a:spcPct val="20000"/>
              </a:spcBef>
            </a:pPr>
            <a:endParaRPr lang="en-US" sz="1600" dirty="0">
              <a:solidFill>
                <a:srgbClr val="4788FF"/>
              </a:solidFill>
              <a:cs typeface="Arial" charset="0"/>
            </a:endParaRPr>
          </a:p>
          <a:p>
            <a:pPr marL="342900" indent="-342900" algn="ctr">
              <a:spcBef>
                <a:spcPct val="20000"/>
              </a:spcBef>
            </a:pPr>
            <a:endParaRPr lang="en-US" sz="1600" dirty="0">
              <a:solidFill>
                <a:srgbClr val="4788FF"/>
              </a:solidFill>
              <a:cs typeface="Arial" charset="0"/>
            </a:endParaRPr>
          </a:p>
          <a:p>
            <a:pPr marL="342900" indent="-342900" algn="ctr">
              <a:spcBef>
                <a:spcPct val="20000"/>
              </a:spcBef>
            </a:pPr>
            <a:r>
              <a:rPr lang="en-US" sz="2400" b="1" dirty="0">
                <a:solidFill>
                  <a:srgbClr val="4788FF"/>
                </a:solidFill>
                <a:cs typeface="Arial" charset="0"/>
              </a:rPr>
              <a:t> </a:t>
            </a:r>
            <a:endParaRPr lang="en-US" sz="2000" b="1" u="sng" dirty="0">
              <a:solidFill>
                <a:srgbClr val="4788FF"/>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25</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3654056" y="54884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391799" y="5778833"/>
            <a:ext cx="2295388" cy="70016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6" y="164498"/>
            <a:ext cx="1603744" cy="1521843"/>
          </a:xfrm>
          <a:prstGeom prst="rect">
            <a:avLst/>
          </a:prstGeom>
        </p:spPr>
      </p:pic>
    </p:spTree>
    <p:extLst>
      <p:ext uri="{BB962C8B-B14F-4D97-AF65-F5344CB8AC3E}">
        <p14:creationId xmlns:p14="http://schemas.microsoft.com/office/powerpoint/2010/main" val="18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838200"/>
          </a:xfrm>
        </p:spPr>
        <p:txBody>
          <a:bodyPr/>
          <a:lstStyle/>
          <a:p>
            <a:pPr marL="342900" indent="-342900">
              <a:spcBef>
                <a:spcPct val="20000"/>
              </a:spcBef>
            </a:pPr>
            <a:r>
              <a:rPr lang="en-US" sz="2800" b="1" dirty="0">
                <a:solidFill>
                  <a:srgbClr val="4788FF"/>
                </a:solidFill>
                <a:cs typeface="Arial" charset="0"/>
              </a:rPr>
              <a:t>ATHLETIC CODE OF CONDUCT </a:t>
            </a:r>
          </a:p>
        </p:txBody>
      </p:sp>
      <p:sp>
        <p:nvSpPr>
          <p:cNvPr id="6" name="Content Placeholder 5"/>
          <p:cNvSpPr>
            <a:spLocks noGrp="1"/>
          </p:cNvSpPr>
          <p:nvPr>
            <p:ph idx="1"/>
          </p:nvPr>
        </p:nvSpPr>
        <p:spPr>
          <a:xfrm>
            <a:off x="471377" y="2209800"/>
            <a:ext cx="8229600" cy="4144962"/>
          </a:xfrm>
        </p:spPr>
        <p:txBody>
          <a:bodyPr numCol="1" rtlCol="0">
            <a:normAutofit/>
          </a:bodyPr>
          <a:lstStyle/>
          <a:p>
            <a:pPr marL="914400" lvl="2" indent="0" eaLnBrk="1" fontAlgn="auto" hangingPunct="1">
              <a:spcBef>
                <a:spcPts val="1200"/>
              </a:spcBef>
              <a:spcAft>
                <a:spcPts val="0"/>
              </a:spcAft>
              <a:buSzPct val="125000"/>
              <a:buNone/>
              <a:defRPr/>
            </a:pPr>
            <a:endParaRPr lang="en-US" sz="1200" dirty="0">
              <a:solidFill>
                <a:schemeClr val="tx1">
                  <a:lumMod val="50000"/>
                  <a:lumOff val="50000"/>
                </a:schemeClr>
              </a:solidFill>
              <a:latin typeface="Arial" pitchFamily="34" charset="0"/>
              <a:cs typeface="Arial" pitchFamily="34" charset="0"/>
            </a:endParaRPr>
          </a:p>
          <a:p>
            <a:pPr lvl="1" eaLnBrk="1" fontAlgn="auto" hangingPunct="1">
              <a:spcBef>
                <a:spcPts val="1200"/>
              </a:spcBef>
              <a:spcAft>
                <a:spcPts val="0"/>
              </a:spcAft>
              <a:buSzPct val="125000"/>
              <a:buFont typeface="Arial" pitchFamily="34" charset="0"/>
              <a:buChar char="•"/>
              <a:defRPr/>
            </a:pPr>
            <a:endParaRPr lang="en-US" sz="800" dirty="0">
              <a:solidFill>
                <a:schemeClr val="tx1">
                  <a:lumMod val="50000"/>
                  <a:lumOff val="50000"/>
                </a:schemeClr>
              </a:solidFill>
              <a:latin typeface="Arial" pitchFamily="34" charset="0"/>
              <a:cs typeface="Arial" pitchFamily="34" charset="0"/>
            </a:endParaRPr>
          </a:p>
        </p:txBody>
      </p:sp>
      <p:sp>
        <p:nvSpPr>
          <p:cNvPr id="3077" name="Content Placeholder 5"/>
          <p:cNvSpPr txBox="1">
            <a:spLocks/>
          </p:cNvSpPr>
          <p:nvPr/>
        </p:nvSpPr>
        <p:spPr bwMode="auto">
          <a:xfrm>
            <a:off x="471377" y="1333623"/>
            <a:ext cx="8229600" cy="4578638"/>
          </a:xfrm>
          <a:prstGeom prst="rect">
            <a:avLst/>
          </a:prstGeom>
          <a:noFill/>
          <a:ln w="9525">
            <a:noFill/>
            <a:miter lim="800000"/>
            <a:headEnd/>
            <a:tailEnd/>
          </a:ln>
        </p:spPr>
        <p:txBody>
          <a:bodyPr/>
          <a:lstStyle/>
          <a:p>
            <a:pPr marL="342900" indent="-342900" algn="ctr">
              <a:spcBef>
                <a:spcPct val="20000"/>
              </a:spcBef>
            </a:pPr>
            <a:r>
              <a:rPr lang="en-US" sz="2400" b="1" dirty="0">
                <a:solidFill>
                  <a:srgbClr val="4788FF"/>
                </a:solidFill>
                <a:cs typeface="Arial" charset="0"/>
              </a:rPr>
              <a:t>	</a:t>
            </a:r>
          </a:p>
          <a:p>
            <a:pPr marL="342900" indent="-342900" algn="ctr">
              <a:spcBef>
                <a:spcPct val="20000"/>
              </a:spcBef>
            </a:pPr>
            <a:r>
              <a:rPr lang="en-US" sz="2400" b="1" u="sng" dirty="0">
                <a:solidFill>
                  <a:srgbClr val="4788FF"/>
                </a:solidFill>
                <a:cs typeface="Arial" charset="0"/>
              </a:rPr>
              <a:t>Consequences of Use of Addictive and </a:t>
            </a:r>
          </a:p>
          <a:p>
            <a:pPr marL="342900" indent="-342900" algn="ctr">
              <a:spcBef>
                <a:spcPct val="20000"/>
              </a:spcBef>
            </a:pPr>
            <a:r>
              <a:rPr lang="en-US" sz="2400" b="1" u="sng">
                <a:solidFill>
                  <a:srgbClr val="4788FF"/>
                </a:solidFill>
                <a:cs typeface="Arial" charset="0"/>
              </a:rPr>
              <a:t>Illegal </a:t>
            </a:r>
            <a:r>
              <a:rPr lang="en-US" sz="2400" b="1" u="sng" dirty="0">
                <a:solidFill>
                  <a:srgbClr val="4788FF"/>
                </a:solidFill>
                <a:cs typeface="Arial" charset="0"/>
              </a:rPr>
              <a:t>Substances: </a:t>
            </a:r>
          </a:p>
          <a:p>
            <a:pPr marL="342900" indent="-342900" algn="ctr">
              <a:spcBef>
                <a:spcPct val="20000"/>
              </a:spcBef>
            </a:pPr>
            <a:endParaRPr lang="en-US" sz="2400" b="1" u="sng" dirty="0">
              <a:solidFill>
                <a:srgbClr val="4788FF"/>
              </a:solidFill>
              <a:cs typeface="Arial" charset="0"/>
            </a:endParaRPr>
          </a:p>
          <a:p>
            <a:pPr marL="342900" indent="-342900">
              <a:spcBef>
                <a:spcPct val="20000"/>
              </a:spcBef>
              <a:buFont typeface="Arial" panose="020B0604020202020204" pitchFamily="34" charset="0"/>
              <a:buChar char="•"/>
            </a:pPr>
            <a:r>
              <a:rPr lang="en-US" sz="1600" b="1" dirty="0">
                <a:solidFill>
                  <a:srgbClr val="4788FF"/>
                </a:solidFill>
                <a:cs typeface="Arial" charset="0"/>
              </a:rPr>
              <a:t>First Offense </a:t>
            </a:r>
            <a:r>
              <a:rPr lang="en-US" sz="1600" dirty="0">
                <a:cs typeface="Arial" charset="0"/>
              </a:rPr>
              <a:t>– </a:t>
            </a:r>
            <a:r>
              <a:rPr lang="en-US" sz="1600" b="1" dirty="0">
                <a:cs typeface="Arial" charset="0"/>
              </a:rPr>
              <a:t>25% of competitions, plus taking the online Life of an Athlete course.  Certification on completion is required.</a:t>
            </a:r>
          </a:p>
          <a:p>
            <a:pPr marL="342900" indent="-342900">
              <a:spcBef>
                <a:spcPct val="20000"/>
              </a:spcBef>
              <a:buFont typeface="Arial" panose="020B0604020202020204" pitchFamily="34" charset="0"/>
              <a:buChar char="•"/>
            </a:pPr>
            <a:r>
              <a:rPr lang="en-US" sz="1600" b="1" dirty="0">
                <a:solidFill>
                  <a:srgbClr val="4788FF"/>
                </a:solidFill>
                <a:cs typeface="Arial" charset="0"/>
              </a:rPr>
              <a:t>Second Offense – </a:t>
            </a:r>
            <a:r>
              <a:rPr lang="en-US" sz="1600" b="1" dirty="0">
                <a:cs typeface="Arial" charset="0"/>
              </a:rPr>
              <a:t>50% of competitions, plus professional consultation selected by the school district and paid for by the athlete.  Verification from the professional agency is required following completion of the consultation.</a:t>
            </a:r>
          </a:p>
          <a:p>
            <a:pPr marL="342900" indent="-342900">
              <a:spcBef>
                <a:spcPct val="20000"/>
              </a:spcBef>
              <a:buFont typeface="Arial" panose="020B0604020202020204" pitchFamily="34" charset="0"/>
              <a:buChar char="•"/>
            </a:pPr>
            <a:r>
              <a:rPr lang="en-US" sz="1600" b="1" dirty="0">
                <a:solidFill>
                  <a:srgbClr val="4788FF"/>
                </a:solidFill>
                <a:cs typeface="Arial" charset="0"/>
              </a:rPr>
              <a:t>Third Offense </a:t>
            </a:r>
            <a:r>
              <a:rPr lang="en-US" sz="1600" dirty="0">
                <a:cs typeface="Arial" charset="0"/>
              </a:rPr>
              <a:t>– </a:t>
            </a:r>
            <a:r>
              <a:rPr lang="en-US" sz="1600" b="1" dirty="0">
                <a:cs typeface="Arial" charset="0"/>
              </a:rPr>
              <a:t>Suspension from all competitions for the remainder of middle school or high school career.  </a:t>
            </a:r>
          </a:p>
          <a:p>
            <a:pPr marL="342900" indent="-342900">
              <a:spcBef>
                <a:spcPct val="20000"/>
              </a:spcBef>
              <a:buFont typeface="Arial" panose="020B0604020202020204" pitchFamily="34" charset="0"/>
              <a:buChar char="•"/>
            </a:pPr>
            <a:endParaRPr lang="en-US" sz="1600" dirty="0">
              <a:cs typeface="Arial" charset="0"/>
            </a:endParaRPr>
          </a:p>
          <a:p>
            <a:pPr>
              <a:spcBef>
                <a:spcPct val="20000"/>
              </a:spcBef>
            </a:pPr>
            <a:r>
              <a:rPr lang="en-US" sz="1600" b="1" dirty="0">
                <a:cs typeface="Arial" charset="0"/>
              </a:rPr>
              <a:t>*An athlete’s first tobacco violation – 10% of competitions.  For any further tobacco violation, the above consequences will apply.  </a:t>
            </a:r>
          </a:p>
          <a:p>
            <a:pPr marL="342900" indent="-342900" algn="ctr">
              <a:spcBef>
                <a:spcPct val="20000"/>
              </a:spcBef>
            </a:pPr>
            <a:endParaRPr lang="en-US" sz="1600" dirty="0">
              <a:solidFill>
                <a:srgbClr val="4788FF"/>
              </a:solidFill>
              <a:cs typeface="Arial" charset="0"/>
            </a:endParaRPr>
          </a:p>
          <a:p>
            <a:pPr marL="342900" indent="-342900" algn="ctr">
              <a:spcBef>
                <a:spcPct val="20000"/>
              </a:spcBef>
            </a:pPr>
            <a:r>
              <a:rPr lang="en-US" sz="2400" b="1" dirty="0">
                <a:solidFill>
                  <a:srgbClr val="4788FF"/>
                </a:solidFill>
                <a:cs typeface="Arial" charset="0"/>
              </a:rPr>
              <a:t> </a:t>
            </a:r>
            <a:endParaRPr lang="en-US" sz="2000" b="1" u="sng" dirty="0">
              <a:solidFill>
                <a:srgbClr val="4788FF"/>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26</a:t>
            </a:fld>
            <a:endParaRPr lang="en-US" sz="1400" b="1" dirty="0">
              <a:solidFill>
                <a:schemeClr val="bg1">
                  <a:lumMod val="50000"/>
                </a:schemeClr>
              </a:solidFill>
              <a:latin typeface="Arial" pitchFamily="34" charset="0"/>
              <a:cs typeface="Arial" pitchFamily="34" charset="0"/>
            </a:endParaRP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6" y="184818"/>
            <a:ext cx="1603744" cy="1521843"/>
          </a:xfrm>
          <a:prstGeom prst="rect">
            <a:avLst/>
          </a:prstGeom>
        </p:spPr>
      </p:pic>
    </p:spTree>
    <p:extLst>
      <p:ext uri="{BB962C8B-B14F-4D97-AF65-F5344CB8AC3E}">
        <p14:creationId xmlns:p14="http://schemas.microsoft.com/office/powerpoint/2010/main" val="1816822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
            <a:ext cx="9144001" cy="1752601"/>
          </a:xfrm>
          <a:prstGeom prst="rect">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p:cNvSpPr/>
          <p:nvPr/>
        </p:nvSpPr>
        <p:spPr>
          <a:xfrm flipH="1">
            <a:off x="1" y="-20321"/>
            <a:ext cx="9144000" cy="17526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609600"/>
            <a:ext cx="9143999"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rgbClr val="F8F8F8"/>
                </a:solidFill>
                <a:effectLst>
                  <a:outerShdw blurRad="25400" algn="tl" rotWithShape="0">
                    <a:srgbClr val="000000">
                      <a:alpha val="43000"/>
                    </a:srgbClr>
                  </a:outerShdw>
                </a:effectLst>
              </a:rPr>
              <a:t>Important Information</a:t>
            </a:r>
          </a:p>
          <a:p>
            <a:pPr algn="ctr"/>
            <a:endParaRPr lang="en-US" sz="3600" b="1" cap="none" spc="150" dirty="0">
              <a:ln w="11430"/>
              <a:solidFill>
                <a:srgbClr val="F8F8F8"/>
              </a:solidFill>
              <a:effectLst>
                <a:outerShdw blurRad="25400" algn="tl" rotWithShape="0">
                  <a:srgbClr val="000000">
                    <a:alpha val="43000"/>
                  </a:srgbClr>
                </a:outerShdw>
              </a:effectLst>
            </a:endParaRPr>
          </a:p>
        </p:txBody>
      </p:sp>
      <p:sp>
        <p:nvSpPr>
          <p:cNvPr id="2" name="TextBox 1"/>
          <p:cNvSpPr txBox="1"/>
          <p:nvPr/>
        </p:nvSpPr>
        <p:spPr>
          <a:xfrm>
            <a:off x="-1" y="1752600"/>
            <a:ext cx="9143999" cy="646331"/>
          </a:xfrm>
          <a:prstGeom prst="rect">
            <a:avLst/>
          </a:prstGeom>
          <a:noFill/>
        </p:spPr>
        <p:txBody>
          <a:bodyPr wrap="square" rtlCol="0">
            <a:spAutoFit/>
          </a:bodyPr>
          <a:lstStyle/>
          <a:p>
            <a:r>
              <a:rPr lang="en-US" dirty="0">
                <a:solidFill>
                  <a:schemeClr val="bg1"/>
                </a:solidFill>
              </a:rPr>
              <a:t>Dan Serard</a:t>
            </a:r>
            <a:br>
              <a:rPr lang="en-US" dirty="0">
                <a:solidFill>
                  <a:schemeClr val="bg1"/>
                </a:solidFill>
              </a:rPr>
            </a:br>
            <a:r>
              <a:rPr lang="en-US" dirty="0">
                <a:solidFill>
                  <a:schemeClr val="bg1"/>
                </a:solidFill>
              </a:rPr>
              <a:t>Program Coordinator, Life of an Athlete</a:t>
            </a:r>
          </a:p>
        </p:txBody>
      </p:sp>
      <p:sp>
        <p:nvSpPr>
          <p:cNvPr id="3" name="Rectangle 2"/>
          <p:cNvSpPr/>
          <p:nvPr/>
        </p:nvSpPr>
        <p:spPr>
          <a:xfrm>
            <a:off x="-90376" y="1600200"/>
            <a:ext cx="9296400" cy="5257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Content Placeholder 2"/>
          <p:cNvSpPr txBox="1">
            <a:spLocks/>
          </p:cNvSpPr>
          <p:nvPr/>
        </p:nvSpPr>
        <p:spPr bwMode="auto">
          <a:xfrm>
            <a:off x="457200" y="1905000"/>
            <a:ext cx="8077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itchFamily="34" charset="0"/>
                <a:cs typeface="Arial" pitchFamily="34" charset="0"/>
              </a:defRPr>
            </a:lvl1pPr>
            <a:lvl2pPr marL="742950" indent="-285750" eaLnBrk="0" hangingPunct="0">
              <a:defRPr>
                <a:solidFill>
                  <a:schemeClr val="tx1"/>
                </a:solidFill>
                <a:latin typeface="Candara" pitchFamily="34" charset="0"/>
                <a:cs typeface="Arial" pitchFamily="34" charset="0"/>
              </a:defRPr>
            </a:lvl2pPr>
            <a:lvl3pPr marL="1143000" indent="-228600" eaLnBrk="0" hangingPunct="0">
              <a:defRPr>
                <a:solidFill>
                  <a:schemeClr val="tx1"/>
                </a:solidFill>
                <a:latin typeface="Candara" pitchFamily="34" charset="0"/>
                <a:cs typeface="Arial" pitchFamily="34" charset="0"/>
              </a:defRPr>
            </a:lvl3pPr>
            <a:lvl4pPr marL="1600200" indent="-228600" eaLnBrk="0" hangingPunct="0">
              <a:defRPr>
                <a:solidFill>
                  <a:schemeClr val="tx1"/>
                </a:solidFill>
                <a:latin typeface="Candara" pitchFamily="34" charset="0"/>
                <a:cs typeface="Arial" pitchFamily="34" charset="0"/>
              </a:defRPr>
            </a:lvl4pPr>
            <a:lvl5pPr marL="2057400" indent="-228600" eaLnBrk="0" hangingPunct="0">
              <a:defRPr>
                <a:solidFill>
                  <a:schemeClr val="tx1"/>
                </a:solidFill>
                <a:latin typeface="Candara" pitchFamily="34" charset="0"/>
                <a:cs typeface="Arial" pitchFamily="34" charset="0"/>
              </a:defRPr>
            </a:lvl5pPr>
            <a:lvl6pPr marL="2514600" indent="-228600" eaLnBrk="0" fontAlgn="base" hangingPunct="0">
              <a:spcBef>
                <a:spcPct val="0"/>
              </a:spcBef>
              <a:spcAft>
                <a:spcPct val="0"/>
              </a:spcAft>
              <a:defRPr>
                <a:solidFill>
                  <a:schemeClr val="tx1"/>
                </a:solidFill>
                <a:latin typeface="Candara" pitchFamily="34" charset="0"/>
                <a:cs typeface="Arial" pitchFamily="34" charset="0"/>
              </a:defRPr>
            </a:lvl6pPr>
            <a:lvl7pPr marL="2971800" indent="-228600" eaLnBrk="0" fontAlgn="base" hangingPunct="0">
              <a:spcBef>
                <a:spcPct val="0"/>
              </a:spcBef>
              <a:spcAft>
                <a:spcPct val="0"/>
              </a:spcAft>
              <a:defRPr>
                <a:solidFill>
                  <a:schemeClr val="tx1"/>
                </a:solidFill>
                <a:latin typeface="Candara" pitchFamily="34" charset="0"/>
                <a:cs typeface="Arial" pitchFamily="34" charset="0"/>
              </a:defRPr>
            </a:lvl7pPr>
            <a:lvl8pPr marL="3429000" indent="-228600" eaLnBrk="0" fontAlgn="base" hangingPunct="0">
              <a:spcBef>
                <a:spcPct val="0"/>
              </a:spcBef>
              <a:spcAft>
                <a:spcPct val="0"/>
              </a:spcAft>
              <a:defRPr>
                <a:solidFill>
                  <a:schemeClr val="tx1"/>
                </a:solidFill>
                <a:latin typeface="Candara" pitchFamily="34" charset="0"/>
                <a:cs typeface="Arial" pitchFamily="34" charset="0"/>
              </a:defRPr>
            </a:lvl8pPr>
            <a:lvl9pPr marL="3886200" indent="-228600" eaLnBrk="0" fontAlgn="base" hangingPunct="0">
              <a:spcBef>
                <a:spcPct val="0"/>
              </a:spcBef>
              <a:spcAft>
                <a:spcPct val="0"/>
              </a:spcAft>
              <a:defRPr>
                <a:solidFill>
                  <a:schemeClr val="tx1"/>
                </a:solidFill>
                <a:latin typeface="Candara" pitchFamily="34" charset="0"/>
                <a:cs typeface="Arial" pitchFamily="34" charset="0"/>
              </a:defRPr>
            </a:lvl9pPr>
          </a:lstStyle>
          <a:p>
            <a:pPr algn="ctr" eaLnBrk="1" hangingPunct="1">
              <a:buClr>
                <a:schemeClr val="accent1"/>
              </a:buClr>
              <a:buSzPct val="100000"/>
              <a:buFont typeface="Arial" pitchFamily="34" charset="0"/>
              <a:buNone/>
            </a:pPr>
            <a:r>
              <a:rPr lang="en-US" altLang="en-US" sz="2800" b="1" dirty="0">
                <a:solidFill>
                  <a:schemeClr val="tx2"/>
                </a:solidFill>
                <a:latin typeface="Arial" panose="020B0604020202020204" pitchFamily="34" charset="0"/>
              </a:rPr>
              <a:t>VISIT</a:t>
            </a:r>
          </a:p>
          <a:p>
            <a:pPr algn="ctr" eaLnBrk="1" hangingPunct="1">
              <a:buClr>
                <a:schemeClr val="accent1"/>
              </a:buClr>
              <a:buSzPct val="100000"/>
              <a:buFont typeface="Arial" pitchFamily="34" charset="0"/>
              <a:buNone/>
            </a:pPr>
            <a:endParaRPr lang="en-US" altLang="en-US" sz="2400" b="1" dirty="0">
              <a:solidFill>
                <a:schemeClr val="tx2"/>
              </a:solidFill>
              <a:latin typeface="Arial" panose="020B0604020202020204" pitchFamily="34" charset="0"/>
            </a:endParaRPr>
          </a:p>
          <a:p>
            <a:pPr algn="ctr" eaLnBrk="1" hangingPunct="1">
              <a:buClr>
                <a:schemeClr val="accent1"/>
              </a:buClr>
              <a:buSzPct val="100000"/>
              <a:buFont typeface="Arial" pitchFamily="34" charset="0"/>
              <a:buNone/>
            </a:pPr>
            <a:r>
              <a:rPr lang="en-US" altLang="en-US" sz="2400" b="1" u="sng" dirty="0">
                <a:solidFill>
                  <a:schemeClr val="tx2"/>
                </a:solidFill>
                <a:latin typeface="Arial" panose="020B0604020202020204" pitchFamily="34" charset="0"/>
              </a:rPr>
              <a:t>Chippewa Valley Schools Life of an Athlete Website</a:t>
            </a:r>
          </a:p>
          <a:p>
            <a:pPr algn="ctr" eaLnBrk="1" hangingPunct="1">
              <a:buClr>
                <a:schemeClr val="accent1"/>
              </a:buClr>
              <a:buSzPct val="100000"/>
              <a:buFont typeface="Arial" pitchFamily="34" charset="0"/>
              <a:buNone/>
            </a:pPr>
            <a:r>
              <a:rPr lang="en-US" altLang="en-US" sz="2400" b="1" dirty="0">
                <a:solidFill>
                  <a:schemeClr val="tx2"/>
                </a:solidFill>
                <a:latin typeface="Arial" panose="020B0604020202020204" pitchFamily="34" charset="0"/>
              </a:rPr>
              <a:t>Leadership Guide</a:t>
            </a:r>
          </a:p>
          <a:p>
            <a:pPr algn="ctr" eaLnBrk="1" hangingPunct="1">
              <a:buClr>
                <a:schemeClr val="accent1"/>
              </a:buClr>
              <a:buSzPct val="100000"/>
              <a:buFont typeface="Arial" pitchFamily="34" charset="0"/>
              <a:buNone/>
            </a:pPr>
            <a:r>
              <a:rPr lang="en-US" altLang="en-US" sz="2400" b="1" dirty="0">
                <a:solidFill>
                  <a:schemeClr val="tx2"/>
                </a:solidFill>
                <a:latin typeface="Arial" panose="020B0604020202020204" pitchFamily="34" charset="0"/>
              </a:rPr>
              <a:t>Powerback Diet</a:t>
            </a:r>
          </a:p>
          <a:p>
            <a:pPr algn="ctr" eaLnBrk="1" hangingPunct="1">
              <a:buClr>
                <a:schemeClr val="accent1"/>
              </a:buClr>
              <a:buSzPct val="100000"/>
              <a:buFont typeface="Arial" pitchFamily="34" charset="0"/>
              <a:buNone/>
            </a:pPr>
            <a:r>
              <a:rPr lang="en-US" altLang="en-US" sz="2400" b="1" dirty="0">
                <a:solidFill>
                  <a:schemeClr val="tx2"/>
                </a:solidFill>
                <a:latin typeface="Arial" panose="020B0604020202020204" pitchFamily="34" charset="0"/>
              </a:rPr>
              <a:t>The Coaches’ Playbook </a:t>
            </a:r>
          </a:p>
          <a:p>
            <a:pPr algn="ctr" eaLnBrk="1" hangingPunct="1">
              <a:buClr>
                <a:schemeClr val="accent1"/>
              </a:buClr>
              <a:buSzPct val="100000"/>
              <a:buFont typeface="Arial" pitchFamily="34" charset="0"/>
              <a:buNone/>
            </a:pPr>
            <a:r>
              <a:rPr lang="en-US" altLang="en-US" sz="2400" b="1" dirty="0">
                <a:solidFill>
                  <a:schemeClr val="tx2"/>
                </a:solidFill>
                <a:latin typeface="Arial" panose="020B0604020202020204" pitchFamily="34" charset="0"/>
              </a:rPr>
              <a:t>Sleep and Recovery</a:t>
            </a:r>
          </a:p>
          <a:p>
            <a:pPr algn="ctr" eaLnBrk="1" hangingPunct="1">
              <a:buClr>
                <a:schemeClr val="accent1"/>
              </a:buClr>
              <a:buSzPct val="100000"/>
              <a:buFont typeface="Arial" pitchFamily="34" charset="0"/>
              <a:buNone/>
            </a:pPr>
            <a:r>
              <a:rPr lang="en-US" altLang="en-US" sz="2400" b="1" dirty="0">
                <a:solidFill>
                  <a:schemeClr val="tx2"/>
                </a:solidFill>
                <a:latin typeface="Arial" panose="020B0604020202020204" pitchFamily="34" charset="0"/>
              </a:rPr>
              <a:t>Code of Conduct </a:t>
            </a:r>
          </a:p>
          <a:p>
            <a:pPr algn="ctr" eaLnBrk="1" hangingPunct="1">
              <a:buClr>
                <a:schemeClr val="accent1"/>
              </a:buClr>
              <a:buSzPct val="100000"/>
              <a:buFont typeface="Arial" pitchFamily="34" charset="0"/>
              <a:buNone/>
            </a:pPr>
            <a:r>
              <a:rPr lang="en-US" altLang="en-US" sz="2400" b="1" dirty="0">
                <a:solidFill>
                  <a:schemeClr val="tx2"/>
                </a:solidFill>
                <a:latin typeface="Arial" panose="020B0604020202020204" pitchFamily="34" charset="0"/>
              </a:rPr>
              <a:t>And More!</a:t>
            </a:r>
          </a:p>
          <a:p>
            <a:pPr algn="ctr" eaLnBrk="1" hangingPunct="1">
              <a:buClr>
                <a:schemeClr val="accent1"/>
              </a:buClr>
              <a:buSzPct val="100000"/>
              <a:buFont typeface="Arial" pitchFamily="34" charset="0"/>
              <a:buNone/>
            </a:pPr>
            <a:endParaRPr lang="en-US" altLang="en-US" sz="2400" b="1" dirty="0">
              <a:solidFill>
                <a:schemeClr val="tx2"/>
              </a:solidFill>
              <a:latin typeface="Arial" panose="020B0604020202020204" pitchFamily="34" charset="0"/>
            </a:endParaRPr>
          </a:p>
          <a:p>
            <a:pPr algn="ctr" eaLnBrk="1" hangingPunct="1">
              <a:buClr>
                <a:schemeClr val="accent1"/>
              </a:buClr>
              <a:buSzPct val="100000"/>
              <a:buFont typeface="Arial" pitchFamily="34" charset="0"/>
              <a:buNone/>
            </a:pPr>
            <a:r>
              <a:rPr lang="en-US" altLang="en-US" sz="2400" b="1" dirty="0">
                <a:solidFill>
                  <a:schemeClr val="tx2"/>
                </a:solidFill>
                <a:latin typeface="Arial" panose="020B0604020202020204" pitchFamily="34" charset="0"/>
              </a:rPr>
              <a:t>Questions?  Contact Your Coach or Athletic Director  </a:t>
            </a:r>
          </a:p>
          <a:p>
            <a:pPr algn="ctr" eaLnBrk="1" hangingPunct="1">
              <a:buClr>
                <a:schemeClr val="accent1"/>
              </a:buClr>
              <a:buSzPct val="100000"/>
              <a:buFont typeface="Arial" pitchFamily="34" charset="0"/>
              <a:buNone/>
            </a:pPr>
            <a:endParaRPr lang="en-US" altLang="en-US" sz="2400" dirty="0">
              <a:solidFill>
                <a:schemeClr val="tx2"/>
              </a:solidFill>
            </a:endParaRPr>
          </a:p>
          <a:p>
            <a:pPr algn="ctr" eaLnBrk="1" hangingPunct="1">
              <a:buClr>
                <a:schemeClr val="accent1"/>
              </a:buClr>
              <a:buSzPct val="100000"/>
              <a:buFont typeface="Arial" pitchFamily="34" charset="0"/>
              <a:buNone/>
            </a:pPr>
            <a:br>
              <a:rPr lang="en-US" altLang="en-US" sz="2400" dirty="0">
                <a:solidFill>
                  <a:schemeClr val="tx2"/>
                </a:solidFill>
              </a:rPr>
            </a:br>
            <a:endParaRPr lang="en-US" altLang="en-US" sz="2400" dirty="0">
              <a:solidFill>
                <a:schemeClr val="tx2"/>
              </a:solidFill>
            </a:endParaRPr>
          </a:p>
          <a:p>
            <a:pPr algn="ctr" eaLnBrk="1" hangingPunct="1">
              <a:buClr>
                <a:schemeClr val="accent1"/>
              </a:buClr>
              <a:buSzPct val="100000"/>
              <a:buFont typeface="Arial" pitchFamily="34" charset="0"/>
              <a:buNone/>
            </a:pPr>
            <a:br>
              <a:rPr lang="en-US" altLang="en-US" sz="4000" dirty="0">
                <a:solidFill>
                  <a:schemeClr val="tx2"/>
                </a:solidFill>
              </a:rPr>
            </a:br>
            <a:endParaRPr lang="en-US" altLang="en-US" sz="4000" dirty="0">
              <a:solidFill>
                <a:schemeClr val="tx2"/>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0" y="6172200"/>
            <a:ext cx="1884392" cy="574800"/>
          </a:xfrm>
          <a:prstGeom prst="rect">
            <a:avLst/>
          </a:prstGeom>
        </p:spPr>
      </p:pic>
    </p:spTree>
    <p:extLst>
      <p:ext uri="{BB962C8B-B14F-4D97-AF65-F5344CB8AC3E}">
        <p14:creationId xmlns:p14="http://schemas.microsoft.com/office/powerpoint/2010/main" val="375991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0999"/>
            <a:ext cx="8229600" cy="1179595"/>
          </a:xfrm>
        </p:spPr>
        <p:txBody>
          <a:bodyPr/>
          <a:lstStyle/>
          <a:p>
            <a:pPr eaLnBrk="1" hangingPunct="1"/>
            <a:br>
              <a:rPr lang="en-US" sz="2600" b="1" u="sng" dirty="0">
                <a:solidFill>
                  <a:srgbClr val="1867AD"/>
                </a:solidFill>
                <a:latin typeface="Arial" charset="0"/>
                <a:cs typeface="Arial" charset="0"/>
              </a:rPr>
            </a:br>
            <a:r>
              <a:rPr lang="en-US" sz="2600" b="1" dirty="0">
                <a:solidFill>
                  <a:srgbClr val="1867AD"/>
                </a:solidFill>
                <a:latin typeface="Arial" charset="0"/>
                <a:cs typeface="Arial" charset="0"/>
              </a:rPr>
              <a:t>John Underwood</a:t>
            </a:r>
            <a:br>
              <a:rPr lang="en-US" sz="2600" b="1" u="sng" dirty="0">
                <a:solidFill>
                  <a:srgbClr val="1867AD"/>
                </a:solidFill>
                <a:latin typeface="Arial" charset="0"/>
                <a:cs typeface="Arial" charset="0"/>
              </a:rPr>
            </a:br>
            <a:r>
              <a:rPr lang="en-US" sz="2800" b="1" dirty="0">
                <a:solidFill>
                  <a:srgbClr val="10A7E0"/>
                </a:solidFill>
                <a:cs typeface="Arial" charset="0"/>
              </a:rPr>
              <a:t>Life of an Athlete</a:t>
            </a:r>
            <a:br>
              <a:rPr lang="en-US" sz="2600" b="1" u="sng" dirty="0">
                <a:solidFill>
                  <a:srgbClr val="1867AD"/>
                </a:solidFill>
                <a:latin typeface="Arial" charset="0"/>
                <a:cs typeface="Arial" charset="0"/>
              </a:rPr>
            </a:br>
            <a:endParaRPr lang="en-US" sz="2600" b="1" u="sng" dirty="0">
              <a:solidFill>
                <a:srgbClr val="1867AD"/>
              </a:solidFill>
              <a:latin typeface="Arial" charset="0"/>
              <a:cs typeface="Arial" charset="0"/>
            </a:endParaRPr>
          </a:p>
        </p:txBody>
      </p:sp>
      <p:sp>
        <p:nvSpPr>
          <p:cNvPr id="3077" name="Content Placeholder 5"/>
          <p:cNvSpPr txBox="1">
            <a:spLocks/>
          </p:cNvSpPr>
          <p:nvPr/>
        </p:nvSpPr>
        <p:spPr bwMode="auto">
          <a:xfrm>
            <a:off x="457200" y="990600"/>
            <a:ext cx="8229600" cy="685800"/>
          </a:xfrm>
          <a:prstGeom prst="rect">
            <a:avLst/>
          </a:prstGeom>
          <a:noFill/>
          <a:ln w="9525">
            <a:noFill/>
            <a:miter lim="800000"/>
            <a:headEnd/>
            <a:tailEnd/>
          </a:ln>
        </p:spPr>
        <p:txBody>
          <a:bodyPr/>
          <a:lstStyle/>
          <a:p>
            <a:pPr marL="342900" indent="-342900">
              <a:spcBef>
                <a:spcPct val="20000"/>
              </a:spcBef>
            </a:pPr>
            <a:br>
              <a:rPr lang="en-US" sz="2000" b="1" dirty="0">
                <a:solidFill>
                  <a:srgbClr val="10A7E0"/>
                </a:solidFill>
                <a:cs typeface="Arial" charset="0"/>
              </a:rPr>
            </a:br>
            <a:endParaRPr lang="en-US" b="1" dirty="0">
              <a:solidFill>
                <a:srgbClr val="10A7E0"/>
              </a:solidFill>
              <a:cs typeface="Arial" charset="0"/>
            </a:endParaRP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3</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2052" name="Picture 4" descr="https://fbcdn-sphotos-d-a.akamaihd.net/hphotos-ak-xap1/v/t1.0-9/10491158_819852728032511_7211718258109425375_n.jpg?oh=3fc187c59f49fe69003a2d03a5d49e3a&amp;oe=54AFEF32&amp;__gda__=1424792302_52ae8851c86b2428bd168fbedb3b82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06" y="4267200"/>
            <a:ext cx="2033562" cy="2401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fbcdn-sphotos-b-a.akamaihd.net/hphotos-ak-xap1/v/t1.0-9/10538542_877075518976898_2565479239254007688_n.jpg?oh=c842a229deb806201c16702744deb630&amp;oe=54EAACA3&amp;__gda__=1421593983_0ed8a12f3e205d42ff1bd012378d0fa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2168" y="1718625"/>
            <a:ext cx="2231065" cy="29747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content-b-lga.xx.fbcdn.net/hphotos-xap1/v/t1.0-9/1609918_858596584158125_550938493020631459_n.jpg?oh=44d945b169e35827ae6740111ebaec5c&amp;oe=54ADE2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8384" y="3538537"/>
            <a:ext cx="2011367" cy="3022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fbcdn-sphotos-c-a.akamaihd.net/hphotos-ak-xap1/v/t1.0-9/10378157_812326212118496_8189004988350172471_n.jpg?oh=e1c502f1219b0261608ce16a626c5f3e&amp;oe=54B3EE11&amp;__gda__=1421259213_d167c2b8ff62bbda16aab3469794795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0825" y="1704704"/>
            <a:ext cx="2251946" cy="300259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Triangle 1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943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609600"/>
          </a:xfrm>
        </p:spPr>
        <p:txBody>
          <a:bodyPr/>
          <a:lstStyle/>
          <a:p>
            <a:pPr eaLnBrk="1" hangingPunct="1"/>
            <a:r>
              <a:rPr lang="en-US" sz="3600" b="1" u="sng" dirty="0">
                <a:solidFill>
                  <a:srgbClr val="1867AD"/>
                </a:solidFill>
                <a:latin typeface="Arial" charset="0"/>
                <a:cs typeface="Arial" charset="0"/>
              </a:rPr>
              <a:t>Lifestyle Choices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4</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609600" y="1447798"/>
            <a:ext cx="6553200" cy="503041"/>
          </a:xfrm>
          <a:prstGeom prst="rect">
            <a:avLst/>
          </a:prstGeom>
          <a:noFill/>
          <a:ln w="9525">
            <a:noFill/>
            <a:miter lim="800000"/>
            <a:headEnd/>
            <a:tailEnd/>
          </a:ln>
        </p:spPr>
        <p:txBody>
          <a:bodyPr/>
          <a:lstStyle/>
          <a:p>
            <a:pPr marL="342900" indent="-342900" algn="ctr">
              <a:spcBef>
                <a:spcPct val="20000"/>
              </a:spcBef>
            </a:pPr>
            <a:r>
              <a:rPr lang="en-US" sz="2800" b="1" dirty="0">
                <a:solidFill>
                  <a:srgbClr val="10A7E0"/>
                </a:solidFill>
                <a:cs typeface="Arial" charset="0"/>
              </a:rPr>
              <a:t>Why are lifestyle choices important?</a:t>
            </a:r>
          </a:p>
          <a:p>
            <a:pPr marL="342900" indent="-342900" algn="ctr">
              <a:spcBef>
                <a:spcPct val="20000"/>
              </a:spcBef>
            </a:pPr>
            <a:endParaRPr lang="en-US" sz="2400" b="1" dirty="0">
              <a:solidFill>
                <a:srgbClr val="10A7E0"/>
              </a:solidFill>
              <a:cs typeface="Arial" charset="0"/>
            </a:endParaRPr>
          </a:p>
        </p:txBody>
      </p:sp>
      <p:sp>
        <p:nvSpPr>
          <p:cNvPr id="10" name="Content Placeholder 5"/>
          <p:cNvSpPr txBox="1">
            <a:spLocks/>
          </p:cNvSpPr>
          <p:nvPr/>
        </p:nvSpPr>
        <p:spPr bwMode="auto">
          <a:xfrm>
            <a:off x="609600" y="2209800"/>
            <a:ext cx="3962400" cy="3733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1200"/>
              </a:spcBef>
              <a:spcAft>
                <a:spcPts val="0"/>
              </a:spcAft>
              <a:buSzPct val="125000"/>
              <a:buFont typeface="Arial" charset="0"/>
              <a:buNone/>
              <a:defRPr/>
            </a:pPr>
            <a:r>
              <a:rPr lang="en-US" sz="1800" b="1" dirty="0">
                <a:latin typeface="Arial" pitchFamily="34" charset="0"/>
                <a:cs typeface="Arial" pitchFamily="34" charset="0"/>
              </a:rPr>
              <a:t>Without making healthy decisions athletic performance can suffer. It can be the difference between:</a:t>
            </a:r>
            <a:br>
              <a:rPr lang="en-US" sz="1800" b="1" dirty="0">
                <a:latin typeface="Arial" pitchFamily="34" charset="0"/>
                <a:cs typeface="Arial" pitchFamily="34" charset="0"/>
              </a:rPr>
            </a:br>
            <a:br>
              <a:rPr lang="en-US" sz="1400" b="1" dirty="0">
                <a:latin typeface="Arial" pitchFamily="34" charset="0"/>
                <a:cs typeface="Arial" pitchFamily="34" charset="0"/>
              </a:rPr>
            </a:br>
            <a:r>
              <a:rPr lang="en-US" sz="2400" b="1" dirty="0">
                <a:latin typeface="Arial" pitchFamily="34" charset="0"/>
                <a:cs typeface="Arial" pitchFamily="34" charset="0"/>
              </a:rPr>
              <a:t>WINNING</a:t>
            </a:r>
            <a:r>
              <a:rPr lang="en-US" sz="2400" dirty="0">
                <a:latin typeface="Arial" pitchFamily="34" charset="0"/>
                <a:cs typeface="Arial" pitchFamily="34" charset="0"/>
              </a:rPr>
              <a:t> &amp; </a:t>
            </a:r>
            <a:r>
              <a:rPr lang="en-US" sz="2400" b="1" dirty="0">
                <a:latin typeface="Arial" pitchFamily="34" charset="0"/>
                <a:cs typeface="Arial" pitchFamily="34" charset="0"/>
              </a:rPr>
              <a:t>LOSING</a:t>
            </a:r>
            <a:br>
              <a:rPr lang="en-US" sz="2400" dirty="0">
                <a:latin typeface="Arial" pitchFamily="34" charset="0"/>
                <a:cs typeface="Arial" pitchFamily="34" charset="0"/>
              </a:rPr>
            </a:br>
            <a:endParaRPr lang="en-US" sz="2400" dirty="0">
              <a:latin typeface="Arial" pitchFamily="34" charset="0"/>
              <a:cs typeface="Arial" pitchFamily="34" charset="0"/>
            </a:endParaRPr>
          </a:p>
          <a:p>
            <a:pPr marL="0" indent="0" algn="ctr" eaLnBrk="1" fontAlgn="auto" hangingPunct="1">
              <a:spcBef>
                <a:spcPts val="1200"/>
              </a:spcBef>
              <a:spcAft>
                <a:spcPts val="0"/>
              </a:spcAft>
              <a:buSzPct val="125000"/>
              <a:buFont typeface="Arial" charset="0"/>
              <a:buNone/>
              <a:defRPr/>
            </a:pPr>
            <a:r>
              <a:rPr lang="en-US" sz="2400" b="1" dirty="0">
                <a:latin typeface="Arial" pitchFamily="34" charset="0"/>
                <a:cs typeface="Arial" pitchFamily="34" charset="0"/>
              </a:rPr>
              <a:t>CHAMPIONS</a:t>
            </a:r>
            <a:r>
              <a:rPr lang="en-US" sz="2400" dirty="0">
                <a:latin typeface="Arial" pitchFamily="34" charset="0"/>
                <a:cs typeface="Arial" pitchFamily="34" charset="0"/>
              </a:rPr>
              <a:t> &amp; </a:t>
            </a:r>
            <a:r>
              <a:rPr lang="en-US" sz="2400" b="1" dirty="0">
                <a:latin typeface="Arial" pitchFamily="34" charset="0"/>
                <a:cs typeface="Arial" pitchFamily="34" charset="0"/>
              </a:rPr>
              <a:t>COMPETITORS</a:t>
            </a:r>
          </a:p>
        </p:txBody>
      </p:sp>
      <p:sp>
        <p:nvSpPr>
          <p:cNvPr id="2" name="Right Triangle 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407" y="2609560"/>
            <a:ext cx="3609593" cy="24082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152400"/>
            <a:ext cx="8229600" cy="914400"/>
          </a:xfrm>
        </p:spPr>
        <p:txBody>
          <a:bodyPr/>
          <a:lstStyle/>
          <a:p>
            <a:pPr eaLnBrk="1" hangingPunct="1"/>
            <a:r>
              <a:rPr lang="en-US" sz="2600" b="1" u="sng" dirty="0">
                <a:solidFill>
                  <a:srgbClr val="1867AD"/>
                </a:solidFill>
                <a:latin typeface="Arial" charset="0"/>
                <a:cs typeface="Arial" charset="0"/>
              </a:rPr>
              <a:t>Impact on Your Athletic Performance</a:t>
            </a:r>
          </a:p>
        </p:txBody>
      </p:sp>
      <p:sp>
        <p:nvSpPr>
          <p:cNvPr id="6" name="Content Placeholder 5"/>
          <p:cNvSpPr>
            <a:spLocks noGrp="1"/>
          </p:cNvSpPr>
          <p:nvPr>
            <p:ph idx="1"/>
          </p:nvPr>
        </p:nvSpPr>
        <p:spPr>
          <a:xfrm>
            <a:off x="685800" y="1210339"/>
            <a:ext cx="7696200" cy="4437321"/>
          </a:xfrm>
        </p:spPr>
        <p:txBody>
          <a:bodyPr numCol="1" rtlCol="0">
            <a:noAutofit/>
          </a:bodyPr>
          <a:lstStyle/>
          <a:p>
            <a:pPr marL="0" indent="0" eaLnBrk="1" fontAlgn="auto" hangingPunct="1">
              <a:spcBef>
                <a:spcPts val="1200"/>
              </a:spcBef>
              <a:spcAft>
                <a:spcPts val="0"/>
              </a:spcAft>
              <a:buSzPct val="125000"/>
              <a:buNone/>
              <a:defRPr/>
            </a:pPr>
            <a:endParaRPr lang="en-US" sz="1600" dirty="0">
              <a:latin typeface="Arial" pitchFamily="34" charset="0"/>
              <a:cs typeface="Arial" pitchFamily="34" charset="0"/>
            </a:endParaRPr>
          </a:p>
          <a:p>
            <a:pPr eaLnBrk="1" fontAlgn="auto" hangingPunct="1">
              <a:spcBef>
                <a:spcPts val="1200"/>
              </a:spcBef>
              <a:spcAft>
                <a:spcPts val="0"/>
              </a:spcAft>
              <a:buSzPct val="125000"/>
              <a:buFont typeface="+mj-lt"/>
              <a:buAutoNum type="arabicPeriod"/>
              <a:defRPr/>
            </a:pPr>
            <a:r>
              <a:rPr lang="en-US" sz="1800" b="1" dirty="0">
                <a:latin typeface="Arial" pitchFamily="34" charset="0"/>
                <a:cs typeface="Arial" pitchFamily="34" charset="0"/>
              </a:rPr>
              <a:t>“3 Pillars” of Good Health- Diet, Exercise, Sleep</a:t>
            </a:r>
          </a:p>
          <a:p>
            <a:pPr eaLnBrk="1" fontAlgn="auto" hangingPunct="1">
              <a:spcBef>
                <a:spcPts val="1200"/>
              </a:spcBef>
              <a:spcAft>
                <a:spcPts val="0"/>
              </a:spcAft>
              <a:buSzPct val="125000"/>
              <a:buFont typeface="+mj-lt"/>
              <a:buAutoNum type="arabicPeriod"/>
              <a:defRPr/>
            </a:pPr>
            <a:r>
              <a:rPr lang="en-US" sz="1800" b="1" dirty="0">
                <a:latin typeface="Arial" pitchFamily="34" charset="0"/>
                <a:cs typeface="Arial" pitchFamily="34" charset="0"/>
              </a:rPr>
              <a:t>8-10 Hours of sleep per night</a:t>
            </a:r>
          </a:p>
          <a:p>
            <a:pPr lvl="1" eaLnBrk="1" fontAlgn="auto" hangingPunct="1">
              <a:spcBef>
                <a:spcPts val="1200"/>
              </a:spcBef>
              <a:spcAft>
                <a:spcPts val="0"/>
              </a:spcAft>
              <a:buSzPct val="125000"/>
              <a:buFont typeface="+mj-lt"/>
              <a:buAutoNum type="alphaLcPeriod"/>
              <a:defRPr/>
            </a:pPr>
            <a:r>
              <a:rPr lang="en-US" sz="1800" b="1" dirty="0">
                <a:latin typeface="Arial" pitchFamily="34" charset="0"/>
                <a:cs typeface="Arial" pitchFamily="34" charset="0"/>
              </a:rPr>
              <a:t>6-7 REM Cycles per night</a:t>
            </a:r>
          </a:p>
          <a:p>
            <a:pPr lvl="1" eaLnBrk="1" fontAlgn="auto" hangingPunct="1">
              <a:spcBef>
                <a:spcPts val="1200"/>
              </a:spcBef>
              <a:spcAft>
                <a:spcPts val="0"/>
              </a:spcAft>
              <a:buSzPct val="125000"/>
              <a:buFont typeface="+mj-lt"/>
              <a:buAutoNum type="alphaLcPeriod"/>
              <a:defRPr/>
            </a:pPr>
            <a:r>
              <a:rPr lang="en-US" sz="1800" b="1" dirty="0">
                <a:latin typeface="Arial" pitchFamily="34" charset="0"/>
                <a:cs typeface="Arial" pitchFamily="34" charset="0"/>
              </a:rPr>
              <a:t>Body replace cells all the time, but not brain cells</a:t>
            </a:r>
          </a:p>
          <a:p>
            <a:pPr lvl="1" eaLnBrk="1" fontAlgn="auto" hangingPunct="1">
              <a:spcBef>
                <a:spcPts val="1200"/>
              </a:spcBef>
              <a:spcAft>
                <a:spcPts val="0"/>
              </a:spcAft>
              <a:buSzPct val="125000"/>
              <a:buFont typeface="+mj-lt"/>
              <a:buAutoNum type="alphaLcPeriod"/>
              <a:defRPr/>
            </a:pPr>
            <a:r>
              <a:rPr lang="en-US" sz="1800" b="1" dirty="0">
                <a:latin typeface="Arial" pitchFamily="34" charset="0"/>
                <a:cs typeface="Arial" pitchFamily="34" charset="0"/>
              </a:rPr>
              <a:t>In order to repair brains cells you must shut system down(spinal fluid flush out toxins, cells distance is greater during sleep)</a:t>
            </a:r>
          </a:p>
          <a:p>
            <a:pPr eaLnBrk="1" fontAlgn="auto" hangingPunct="1">
              <a:spcBef>
                <a:spcPts val="1200"/>
              </a:spcBef>
              <a:spcAft>
                <a:spcPts val="0"/>
              </a:spcAft>
              <a:buSzPct val="125000"/>
              <a:buFont typeface="+mj-lt"/>
              <a:buAutoNum type="arabicPeriod"/>
              <a:defRPr/>
            </a:pPr>
            <a:r>
              <a:rPr lang="en-US" sz="1800" b="1" dirty="0">
                <a:latin typeface="Arial" pitchFamily="34" charset="0"/>
                <a:cs typeface="Arial" pitchFamily="34" charset="0"/>
              </a:rPr>
              <a:t>If you don’t receive this amount of sleep:</a:t>
            </a:r>
          </a:p>
          <a:p>
            <a:pPr marL="800100" lvl="1" indent="-342900" eaLnBrk="1" fontAlgn="auto" hangingPunct="1">
              <a:spcBef>
                <a:spcPts val="1200"/>
              </a:spcBef>
              <a:spcAft>
                <a:spcPts val="0"/>
              </a:spcAft>
              <a:buSzPct val="125000"/>
              <a:buFont typeface="+mj-lt"/>
              <a:buAutoNum type="alphaLcPeriod"/>
              <a:defRPr/>
            </a:pPr>
            <a:r>
              <a:rPr lang="en-US" sz="1800" b="1" dirty="0">
                <a:latin typeface="Arial" pitchFamily="34" charset="0"/>
                <a:cs typeface="Arial" pitchFamily="34" charset="0"/>
              </a:rPr>
              <a:t>Split second decision making decreases</a:t>
            </a:r>
          </a:p>
          <a:p>
            <a:pPr marL="800100" lvl="1" indent="-342900" eaLnBrk="1" fontAlgn="auto" hangingPunct="1">
              <a:spcBef>
                <a:spcPts val="1200"/>
              </a:spcBef>
              <a:spcAft>
                <a:spcPts val="0"/>
              </a:spcAft>
              <a:buSzPct val="125000"/>
              <a:buFont typeface="+mj-lt"/>
              <a:buAutoNum type="alphaLcPeriod"/>
              <a:defRPr/>
            </a:pPr>
            <a:r>
              <a:rPr lang="en-US" sz="1800" b="1" dirty="0">
                <a:latin typeface="Arial" pitchFamily="34" charset="0"/>
                <a:cs typeface="Arial" pitchFamily="34" charset="0"/>
              </a:rPr>
              <a:t>Reduce Blood Flow</a:t>
            </a:r>
          </a:p>
        </p:txBody>
      </p:sp>
      <p:sp>
        <p:nvSpPr>
          <p:cNvPr id="3077" name="Content Placeholder 5"/>
          <p:cNvSpPr txBox="1">
            <a:spLocks/>
          </p:cNvSpPr>
          <p:nvPr/>
        </p:nvSpPr>
        <p:spPr bwMode="auto">
          <a:xfrm>
            <a:off x="-1447800" y="914400"/>
            <a:ext cx="5638800" cy="457200"/>
          </a:xfrm>
          <a:prstGeom prst="rect">
            <a:avLst/>
          </a:prstGeom>
          <a:noFill/>
          <a:ln w="9525">
            <a:noFill/>
            <a:miter lim="800000"/>
            <a:headEnd/>
            <a:tailEnd/>
          </a:ln>
        </p:spPr>
        <p:txBody>
          <a:bodyPr/>
          <a:lstStyle/>
          <a:p>
            <a:pPr marL="342900" indent="-342900" algn="ctr">
              <a:spcBef>
                <a:spcPct val="20000"/>
              </a:spcBef>
            </a:pPr>
            <a:r>
              <a:rPr lang="en-US" sz="3600" b="1" dirty="0">
                <a:solidFill>
                  <a:srgbClr val="10A7E0"/>
                </a:solidFill>
                <a:cs typeface="Arial" charset="0"/>
              </a:rPr>
              <a:t>Sleep</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5</a:t>
            </a:fld>
            <a:endParaRPr lang="en-US" sz="1400" b="1" dirty="0">
              <a:solidFill>
                <a:schemeClr val="bg1">
                  <a:lumMod val="50000"/>
                </a:schemeClr>
              </a:solidFill>
              <a:latin typeface="Arial" pitchFamily="34" charset="0"/>
              <a:cs typeface="Arial" pitchFamily="34" charset="0"/>
            </a:endParaRPr>
          </a:p>
        </p:txBody>
      </p:sp>
      <p:sp>
        <p:nvSpPr>
          <p:cNvPr id="9" name="Footer Placeholder 3"/>
          <p:cNvSpPr>
            <a:spLocks noGrp="1"/>
          </p:cNvSpPr>
          <p:nvPr>
            <p:ph type="ftr" sz="quarter" idx="11"/>
          </p:nvPr>
        </p:nvSpPr>
        <p:spPr bwMode="auto">
          <a:xfrm>
            <a:off x="2286000" y="6295453"/>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 Comparative Case Study of Enzymatic Activity, Training Effect and Alcohol Ingestion on an Elite Level Athlete." American Athletic Institute. (2004)</a:t>
            </a:r>
          </a:p>
          <a:p>
            <a:pPr algn="l"/>
            <a:endParaRPr lang="en-US" altLang="en-US" sz="1000" dirty="0">
              <a:solidFill>
                <a:schemeClr val="tx2"/>
              </a:solidFill>
            </a:endParaRPr>
          </a:p>
        </p:txBody>
      </p:sp>
      <p:sp>
        <p:nvSpPr>
          <p:cNvPr id="10" name="Right Triangle 9"/>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294" t="33533" r="11778" b="27029"/>
          <a:stretch/>
        </p:blipFill>
        <p:spPr>
          <a:xfrm>
            <a:off x="583018" y="6005350"/>
            <a:ext cx="1884392" cy="574800"/>
          </a:xfrm>
          <a:prstGeom prst="rect">
            <a:avLst/>
          </a:prstGeom>
        </p:spPr>
      </p:pic>
    </p:spTree>
    <p:extLst>
      <p:ext uri="{BB962C8B-B14F-4D97-AF65-F5344CB8AC3E}">
        <p14:creationId xmlns:p14="http://schemas.microsoft.com/office/powerpoint/2010/main" val="1100869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04800"/>
            <a:ext cx="8229600" cy="1295400"/>
          </a:xfrm>
        </p:spPr>
        <p:txBody>
          <a:bodyPr/>
          <a:lstStyle/>
          <a:p>
            <a:pPr eaLnBrk="1" hangingPunct="1"/>
            <a:r>
              <a:rPr lang="en-US" sz="3600" b="1" u="sng" dirty="0">
                <a:solidFill>
                  <a:srgbClr val="1867AD"/>
                </a:solidFill>
                <a:latin typeface="Arial" charset="0"/>
                <a:cs typeface="Arial" charset="0"/>
              </a:rPr>
              <a:t>Impact on Your Athletic Performance</a:t>
            </a:r>
          </a:p>
        </p:txBody>
      </p:sp>
      <p:sp>
        <p:nvSpPr>
          <p:cNvPr id="7" name="TextBox 6"/>
          <p:cNvSpPr txBox="1"/>
          <p:nvPr/>
        </p:nvSpPr>
        <p:spPr>
          <a:xfrm>
            <a:off x="6742814" y="2438400"/>
            <a:ext cx="1066800" cy="584775"/>
          </a:xfrm>
          <a:prstGeom prst="rect">
            <a:avLst/>
          </a:prstGeom>
          <a:solidFill>
            <a:schemeClr val="bg1"/>
          </a:solidFill>
        </p:spPr>
        <p:txBody>
          <a:bodyPr wrap="square" rtlCol="0">
            <a:spAutoFit/>
          </a:bodyPr>
          <a:lstStyle/>
          <a:p>
            <a:r>
              <a:rPr lang="en-US" sz="900" dirty="0"/>
              <a:t>Y=12.6x+87.6</a:t>
            </a:r>
            <a:br>
              <a:rPr lang="en-US" sz="900" dirty="0"/>
            </a:br>
            <a:r>
              <a:rPr lang="en-US" sz="900" dirty="0"/>
              <a:t>R^2=0.727</a:t>
            </a:r>
            <a:br>
              <a:rPr lang="en-US" sz="1400" dirty="0"/>
            </a:br>
            <a:endParaRPr lang="en-US" sz="1400" dirty="0"/>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6</a:t>
            </a:fld>
            <a:endParaRPr lang="en-US" sz="1400" b="1" dirty="0">
              <a:solidFill>
                <a:schemeClr val="bg1">
                  <a:lumMod val="50000"/>
                </a:schemeClr>
              </a:solidFill>
              <a:latin typeface="Arial" pitchFamily="34" charset="0"/>
              <a:cs typeface="Arial" pitchFamily="34" charset="0"/>
            </a:endParaRPr>
          </a:p>
        </p:txBody>
      </p:sp>
      <p:graphicFrame>
        <p:nvGraphicFramePr>
          <p:cNvPr id="6" name="Chart 5" descr="Likelyhood of Injury Based on Hours of Sleep per Night" title="Likelyhood of Injury Based on Hours of Sleep per Night"/>
          <p:cNvGraphicFramePr>
            <a:graphicFrameLocks/>
          </p:cNvGraphicFramePr>
          <p:nvPr>
            <p:extLst>
              <p:ext uri="{D42A27DB-BD31-4B8C-83A1-F6EECF244321}">
                <p14:modId xmlns:p14="http://schemas.microsoft.com/office/powerpoint/2010/main" val="3369711285"/>
              </p:ext>
            </p:extLst>
          </p:nvPr>
        </p:nvGraphicFramePr>
        <p:xfrm>
          <a:off x="1676400" y="2286000"/>
          <a:ext cx="6172200" cy="36770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09600" y="1600200"/>
            <a:ext cx="8229600" cy="400110"/>
          </a:xfrm>
          <a:prstGeom prst="rect">
            <a:avLst/>
          </a:prstGeom>
          <a:noFill/>
        </p:spPr>
        <p:txBody>
          <a:bodyPr wrap="square" rtlCol="0">
            <a:spAutoFit/>
          </a:bodyPr>
          <a:lstStyle/>
          <a:p>
            <a:pPr algn="ctr"/>
            <a:r>
              <a:rPr lang="en-US" sz="2000" b="1" dirty="0"/>
              <a:t>Likelihood of Injury Based on Hours of Sleep per Night</a:t>
            </a:r>
          </a:p>
        </p:txBody>
      </p:sp>
      <p:sp>
        <p:nvSpPr>
          <p:cNvPr id="4" name="TextBox 3"/>
          <p:cNvSpPr txBox="1"/>
          <p:nvPr/>
        </p:nvSpPr>
        <p:spPr>
          <a:xfrm rot="16200000">
            <a:off x="-414450" y="3792238"/>
            <a:ext cx="3429000" cy="338554"/>
          </a:xfrm>
          <a:prstGeom prst="rect">
            <a:avLst/>
          </a:prstGeom>
          <a:noFill/>
        </p:spPr>
        <p:txBody>
          <a:bodyPr wrap="square" rtlCol="0">
            <a:spAutoFit/>
          </a:bodyPr>
          <a:lstStyle/>
          <a:p>
            <a:r>
              <a:rPr lang="en-US" sz="1600" dirty="0"/>
              <a:t>Likelihood of Injury Over 21 Months</a:t>
            </a:r>
          </a:p>
        </p:txBody>
      </p:sp>
      <p:sp>
        <p:nvSpPr>
          <p:cNvPr id="5" name="TextBox 4"/>
          <p:cNvSpPr txBox="1"/>
          <p:nvPr/>
        </p:nvSpPr>
        <p:spPr>
          <a:xfrm>
            <a:off x="2895600" y="6138862"/>
            <a:ext cx="4876800" cy="338554"/>
          </a:xfrm>
          <a:prstGeom prst="rect">
            <a:avLst/>
          </a:prstGeom>
          <a:noFill/>
        </p:spPr>
        <p:txBody>
          <a:bodyPr wrap="square" rtlCol="0">
            <a:spAutoFit/>
          </a:bodyPr>
          <a:lstStyle/>
          <a:p>
            <a:r>
              <a:rPr lang="en-US" sz="1600" b="1" dirty="0"/>
              <a:t>Average Sleep per Night (Hrs.)</a:t>
            </a:r>
          </a:p>
        </p:txBody>
      </p:sp>
      <p:cxnSp>
        <p:nvCxnSpPr>
          <p:cNvPr id="10" name="Straight Arrow Connector 9"/>
          <p:cNvCxnSpPr/>
          <p:nvPr/>
        </p:nvCxnSpPr>
        <p:spPr>
          <a:xfrm>
            <a:off x="2514600" y="2590800"/>
            <a:ext cx="5257800" cy="2286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1835937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2600" b="1" u="sng" dirty="0">
                <a:solidFill>
                  <a:srgbClr val="1867AD"/>
                </a:solidFill>
                <a:latin typeface="Arial" charset="0"/>
                <a:cs typeface="Arial" charset="0"/>
              </a:rPr>
              <a:t>Overstimulation</a:t>
            </a:r>
          </a:p>
        </p:txBody>
      </p:sp>
      <p:sp>
        <p:nvSpPr>
          <p:cNvPr id="6" name="Content Placeholder 5"/>
          <p:cNvSpPr>
            <a:spLocks noGrp="1"/>
          </p:cNvSpPr>
          <p:nvPr>
            <p:ph idx="1"/>
          </p:nvPr>
        </p:nvSpPr>
        <p:spPr>
          <a:xfrm>
            <a:off x="609600" y="2057400"/>
            <a:ext cx="4419600" cy="4191000"/>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1600" b="1" dirty="0">
                <a:latin typeface="Arial" pitchFamily="34" charset="0"/>
                <a:cs typeface="Arial" pitchFamily="34" charset="0"/>
              </a:rPr>
              <a:t>Our Central Nervous System (CNS) can only be at maximal intensity level for only 2-3 hours</a:t>
            </a:r>
          </a:p>
          <a:p>
            <a:pPr eaLnBrk="1" fontAlgn="auto" hangingPunct="1">
              <a:spcBef>
                <a:spcPts val="1200"/>
              </a:spcBef>
              <a:spcAft>
                <a:spcPts val="0"/>
              </a:spcAft>
              <a:buSzPct val="125000"/>
              <a:buFont typeface="Arial" pitchFamily="34" charset="0"/>
              <a:buChar char="•"/>
              <a:defRPr/>
            </a:pPr>
            <a:r>
              <a:rPr lang="en-US" sz="1600" b="1" dirty="0">
                <a:latin typeface="Arial" pitchFamily="34" charset="0"/>
                <a:cs typeface="Arial" pitchFamily="34" charset="0"/>
              </a:rPr>
              <a:t>Overstimulation causes the CNS to break down and eventually results in chronic fatigue</a:t>
            </a:r>
          </a:p>
          <a:p>
            <a:pPr eaLnBrk="1" fontAlgn="auto" hangingPunct="1">
              <a:spcBef>
                <a:spcPts val="1200"/>
              </a:spcBef>
              <a:spcAft>
                <a:spcPts val="0"/>
              </a:spcAft>
              <a:buSzPct val="125000"/>
              <a:buFont typeface="Arial" pitchFamily="34" charset="0"/>
              <a:buChar char="•"/>
              <a:defRPr/>
            </a:pPr>
            <a:r>
              <a:rPr lang="en-US" sz="1600" b="1" dirty="0">
                <a:latin typeface="Arial" pitchFamily="34" charset="0"/>
                <a:cs typeface="Arial" pitchFamily="34" charset="0"/>
              </a:rPr>
              <a:t>Limit ability to maintain a high level of mental &amp; physical performance rather than increase it.</a:t>
            </a:r>
          </a:p>
          <a:p>
            <a:pPr eaLnBrk="1" fontAlgn="auto" hangingPunct="1">
              <a:spcBef>
                <a:spcPts val="1200"/>
              </a:spcBef>
              <a:spcAft>
                <a:spcPts val="0"/>
              </a:spcAft>
              <a:buSzPct val="125000"/>
              <a:buFont typeface="Arial" pitchFamily="34" charset="0"/>
              <a:buChar char="•"/>
              <a:defRPr/>
            </a:pPr>
            <a:r>
              <a:rPr lang="en-US" sz="1600" b="1" dirty="0">
                <a:latin typeface="Arial" pitchFamily="34" charset="0"/>
                <a:cs typeface="Arial" pitchFamily="34" charset="0"/>
              </a:rPr>
              <a:t>Red Bull, Monster, Rockstar, </a:t>
            </a:r>
            <a:br>
              <a:rPr lang="en-US" sz="1600" b="1" dirty="0">
                <a:latin typeface="Arial" pitchFamily="34" charset="0"/>
                <a:cs typeface="Arial" pitchFamily="34" charset="0"/>
              </a:rPr>
            </a:br>
            <a:r>
              <a:rPr lang="en-US" sz="1600" b="1" dirty="0">
                <a:latin typeface="Arial" pitchFamily="34" charset="0"/>
                <a:cs typeface="Arial" pitchFamily="34" charset="0"/>
              </a:rPr>
              <a:t>Mountain Dew Amp, NOS, Tilt</a:t>
            </a:r>
            <a:endParaRPr lang="en-US" sz="1600" b="1" dirty="0"/>
          </a:p>
        </p:txBody>
      </p:sp>
      <p:sp>
        <p:nvSpPr>
          <p:cNvPr id="3077" name="Content Placeholder 5"/>
          <p:cNvSpPr txBox="1">
            <a:spLocks/>
          </p:cNvSpPr>
          <p:nvPr/>
        </p:nvSpPr>
        <p:spPr bwMode="auto">
          <a:xfrm>
            <a:off x="762000" y="1600200"/>
            <a:ext cx="5638800" cy="457200"/>
          </a:xfrm>
          <a:prstGeom prst="rect">
            <a:avLst/>
          </a:prstGeom>
          <a:noFill/>
          <a:ln w="9525">
            <a:noFill/>
            <a:miter lim="800000"/>
            <a:headEnd/>
            <a:tailEnd/>
          </a:ln>
        </p:spPr>
        <p:txBody>
          <a:bodyPr/>
          <a:lstStyle/>
          <a:p>
            <a:pPr marL="342900" indent="-342900">
              <a:spcBef>
                <a:spcPct val="20000"/>
              </a:spcBef>
            </a:pPr>
            <a:r>
              <a:rPr lang="en-US" sz="2000" b="1" dirty="0">
                <a:solidFill>
                  <a:srgbClr val="10A7E0"/>
                </a:solidFill>
                <a:cs typeface="Arial" charset="0"/>
              </a:rPr>
              <a:t>Energy Drinks</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7</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015" y="1446818"/>
            <a:ext cx="2992386" cy="201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801" y="3630328"/>
            <a:ext cx="2895600" cy="164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3"/>
          <p:cNvSpPr>
            <a:spLocks noGrp="1"/>
          </p:cNvSpPr>
          <p:nvPr>
            <p:ph type="ftr" sz="quarter" idx="11"/>
          </p:nvPr>
        </p:nvSpPr>
        <p:spPr bwMode="auto">
          <a:xfrm>
            <a:off x="2256760" y="6051388"/>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2" name="Right Triangle 11"/>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877474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2600" b="1" u="sng" dirty="0">
                <a:solidFill>
                  <a:srgbClr val="1867AD"/>
                </a:solidFill>
                <a:latin typeface="Arial" charset="0"/>
                <a:cs typeface="Arial" charset="0"/>
              </a:rPr>
              <a:t>Impact on Your Athletic Performance</a:t>
            </a:r>
          </a:p>
        </p:txBody>
      </p:sp>
      <p:sp>
        <p:nvSpPr>
          <p:cNvPr id="6" name="Content Placeholder 5"/>
          <p:cNvSpPr>
            <a:spLocks noGrp="1"/>
          </p:cNvSpPr>
          <p:nvPr>
            <p:ph idx="1"/>
          </p:nvPr>
        </p:nvSpPr>
        <p:spPr>
          <a:xfrm>
            <a:off x="457200" y="2147788"/>
            <a:ext cx="8229600" cy="4144962"/>
          </a:xfrm>
        </p:spPr>
        <p:txBody>
          <a:bodyPr numCol="1" rtlCol="0">
            <a:normAutofit/>
          </a:bodyPr>
          <a:lstStyle/>
          <a:p>
            <a:pPr eaLnBrk="1" fontAlgn="auto" hangingPunct="1">
              <a:spcBef>
                <a:spcPts val="1200"/>
              </a:spcBef>
              <a:spcAft>
                <a:spcPts val="0"/>
              </a:spcAft>
              <a:buSzPct val="125000"/>
              <a:buFont typeface="+mj-lt"/>
              <a:buAutoNum type="arabicPeriod"/>
              <a:defRPr/>
            </a:pPr>
            <a:r>
              <a:rPr lang="en-US" sz="1800" dirty="0">
                <a:latin typeface="Arial" pitchFamily="34" charset="0"/>
                <a:cs typeface="Arial" pitchFamily="34" charset="0"/>
              </a:rPr>
              <a:t>Keep your blood sugar </a:t>
            </a:r>
            <a:r>
              <a:rPr lang="en-US" sz="1800" b="1" dirty="0">
                <a:solidFill>
                  <a:srgbClr val="00B050"/>
                </a:solidFill>
                <a:latin typeface="Arial" pitchFamily="34" charset="0"/>
                <a:cs typeface="Arial" pitchFamily="34" charset="0"/>
              </a:rPr>
              <a:t>UP</a:t>
            </a:r>
            <a:br>
              <a:rPr lang="en-US" sz="1600" dirty="0">
                <a:latin typeface="Arial" pitchFamily="34" charset="0"/>
                <a:cs typeface="Arial" pitchFamily="34" charset="0"/>
              </a:rPr>
            </a:br>
            <a:endParaRPr lang="en-US" sz="1600" dirty="0">
              <a:latin typeface="Arial" pitchFamily="34" charset="0"/>
              <a:cs typeface="Arial" pitchFamily="34" charset="0"/>
            </a:endParaRPr>
          </a:p>
          <a:p>
            <a:pPr eaLnBrk="1" fontAlgn="auto" hangingPunct="1">
              <a:spcBef>
                <a:spcPts val="1200"/>
              </a:spcBef>
              <a:spcAft>
                <a:spcPts val="0"/>
              </a:spcAft>
              <a:buSzPct val="125000"/>
              <a:buFont typeface="+mj-lt"/>
              <a:buAutoNum type="arabicPeriod"/>
              <a:defRPr/>
            </a:pPr>
            <a:r>
              <a:rPr lang="en-US" sz="1800" dirty="0">
                <a:latin typeface="Arial" pitchFamily="34" charset="0"/>
                <a:cs typeface="Arial" pitchFamily="34" charset="0"/>
              </a:rPr>
              <a:t>Your body runs on </a:t>
            </a:r>
            <a:r>
              <a:rPr lang="en-US" sz="1800" b="1" dirty="0">
                <a:solidFill>
                  <a:srgbClr val="00B050"/>
                </a:solidFill>
                <a:latin typeface="Arial" pitchFamily="34" charset="0"/>
                <a:cs typeface="Arial" pitchFamily="34" charset="0"/>
              </a:rPr>
              <a:t>GLUCOSE</a:t>
            </a:r>
          </a:p>
          <a:p>
            <a:pPr lvl="1" eaLnBrk="1" fontAlgn="auto" hangingPunct="1">
              <a:spcBef>
                <a:spcPts val="1200"/>
              </a:spcBef>
              <a:spcAft>
                <a:spcPts val="0"/>
              </a:spcAft>
              <a:buSzPct val="125000"/>
              <a:buFont typeface="Arial" pitchFamily="34" charset="0"/>
              <a:buChar char="•"/>
              <a:defRPr/>
            </a:pPr>
            <a:r>
              <a:rPr lang="en-US" sz="1400" b="1" dirty="0">
                <a:solidFill>
                  <a:srgbClr val="00B050"/>
                </a:solidFill>
                <a:latin typeface="Arial" pitchFamily="34" charset="0"/>
                <a:cs typeface="Arial" pitchFamily="34" charset="0"/>
              </a:rPr>
              <a:t>Whole Grain Pasta</a:t>
            </a:r>
          </a:p>
          <a:p>
            <a:pPr lvl="1" eaLnBrk="1" fontAlgn="auto" hangingPunct="1">
              <a:spcBef>
                <a:spcPts val="1200"/>
              </a:spcBef>
              <a:spcAft>
                <a:spcPts val="0"/>
              </a:spcAft>
              <a:buSzPct val="125000"/>
              <a:buFont typeface="Arial" pitchFamily="34" charset="0"/>
              <a:buChar char="•"/>
              <a:defRPr/>
            </a:pPr>
            <a:r>
              <a:rPr lang="en-US" sz="1400" b="1" dirty="0">
                <a:solidFill>
                  <a:srgbClr val="00B050"/>
                </a:solidFill>
                <a:latin typeface="Arial" pitchFamily="34" charset="0"/>
                <a:cs typeface="Arial" pitchFamily="34" charset="0"/>
              </a:rPr>
              <a:t>Fruits</a:t>
            </a:r>
          </a:p>
          <a:p>
            <a:pPr lvl="1" eaLnBrk="1" fontAlgn="auto" hangingPunct="1">
              <a:spcBef>
                <a:spcPts val="1200"/>
              </a:spcBef>
              <a:spcAft>
                <a:spcPts val="0"/>
              </a:spcAft>
              <a:buSzPct val="125000"/>
              <a:buFont typeface="Arial" pitchFamily="34" charset="0"/>
              <a:buChar char="•"/>
              <a:defRPr/>
            </a:pPr>
            <a:r>
              <a:rPr lang="en-US" sz="1400" b="1" dirty="0">
                <a:solidFill>
                  <a:srgbClr val="00B050"/>
                </a:solidFill>
                <a:latin typeface="Arial" pitchFamily="34" charset="0"/>
                <a:cs typeface="Arial" pitchFamily="34" charset="0"/>
              </a:rPr>
              <a:t>Vegetables</a:t>
            </a:r>
            <a:br>
              <a:rPr lang="en-US" sz="1400" dirty="0">
                <a:solidFill>
                  <a:srgbClr val="00B050"/>
                </a:solidFill>
                <a:latin typeface="Arial" pitchFamily="34" charset="0"/>
                <a:cs typeface="Arial" pitchFamily="34" charset="0"/>
              </a:rPr>
            </a:br>
            <a:endParaRPr lang="en-US" sz="1200" dirty="0">
              <a:solidFill>
                <a:srgbClr val="00B050"/>
              </a:solidFill>
              <a:latin typeface="Arial" pitchFamily="34" charset="0"/>
              <a:cs typeface="Arial" pitchFamily="34" charset="0"/>
            </a:endParaRPr>
          </a:p>
          <a:p>
            <a:pPr eaLnBrk="1" fontAlgn="auto" hangingPunct="1">
              <a:spcBef>
                <a:spcPts val="1200"/>
              </a:spcBef>
              <a:spcAft>
                <a:spcPts val="0"/>
              </a:spcAft>
              <a:buSzPct val="125000"/>
              <a:buFont typeface="+mj-lt"/>
              <a:buAutoNum type="arabicPeriod"/>
              <a:defRPr/>
            </a:pPr>
            <a:r>
              <a:rPr lang="en-US" sz="1600" dirty="0">
                <a:latin typeface="Arial" pitchFamily="34" charset="0"/>
                <a:cs typeface="Arial" pitchFamily="34" charset="0"/>
              </a:rPr>
              <a:t>Your body </a:t>
            </a:r>
            <a:r>
              <a:rPr lang="en-US" sz="1600" b="1" dirty="0">
                <a:solidFill>
                  <a:srgbClr val="FF0000"/>
                </a:solidFill>
                <a:latin typeface="Arial" pitchFamily="34" charset="0"/>
                <a:cs typeface="Arial" pitchFamily="34" charset="0"/>
              </a:rPr>
              <a:t>DOES NOT </a:t>
            </a:r>
            <a:r>
              <a:rPr lang="en-US" sz="1600" dirty="0">
                <a:latin typeface="Arial" pitchFamily="34" charset="0"/>
                <a:cs typeface="Arial" pitchFamily="34" charset="0"/>
              </a:rPr>
              <a:t>run on </a:t>
            </a:r>
            <a:r>
              <a:rPr lang="en-US" sz="1600" b="1" dirty="0">
                <a:solidFill>
                  <a:srgbClr val="FF0000"/>
                </a:solidFill>
                <a:latin typeface="Arial" pitchFamily="34" charset="0"/>
                <a:cs typeface="Arial" pitchFamily="34" charset="0"/>
              </a:rPr>
              <a:t>SWEETS</a:t>
            </a:r>
          </a:p>
          <a:p>
            <a:pPr lvl="1" eaLnBrk="1" fontAlgn="auto" hangingPunct="1">
              <a:spcBef>
                <a:spcPts val="1200"/>
              </a:spcBef>
              <a:spcAft>
                <a:spcPts val="0"/>
              </a:spcAft>
              <a:buSzPct val="125000"/>
              <a:buFont typeface="Arial" pitchFamily="34" charset="0"/>
              <a:buChar char="•"/>
              <a:defRPr/>
            </a:pPr>
            <a:r>
              <a:rPr lang="en-US" sz="1400" b="1" dirty="0">
                <a:latin typeface="Arial" pitchFamily="34" charset="0"/>
                <a:cs typeface="Arial" pitchFamily="34" charset="0"/>
              </a:rPr>
              <a:t>Cake</a:t>
            </a:r>
          </a:p>
          <a:p>
            <a:pPr lvl="1" eaLnBrk="1" fontAlgn="auto" hangingPunct="1">
              <a:spcBef>
                <a:spcPts val="1200"/>
              </a:spcBef>
              <a:spcAft>
                <a:spcPts val="0"/>
              </a:spcAft>
              <a:buSzPct val="125000"/>
              <a:buFont typeface="Arial" pitchFamily="34" charset="0"/>
              <a:buChar char="•"/>
              <a:defRPr/>
            </a:pPr>
            <a:r>
              <a:rPr lang="en-US" sz="1400" b="1" dirty="0">
                <a:latin typeface="Arial" pitchFamily="34" charset="0"/>
                <a:cs typeface="Arial" pitchFamily="34" charset="0"/>
              </a:rPr>
              <a:t>Candy</a:t>
            </a:r>
          </a:p>
          <a:p>
            <a:pPr lvl="1" eaLnBrk="1" fontAlgn="auto" hangingPunct="1">
              <a:spcBef>
                <a:spcPts val="1200"/>
              </a:spcBef>
              <a:spcAft>
                <a:spcPts val="0"/>
              </a:spcAft>
              <a:buSzPct val="125000"/>
              <a:buFont typeface="Arial" pitchFamily="34" charset="0"/>
              <a:buChar char="•"/>
              <a:defRPr/>
            </a:pPr>
            <a:r>
              <a:rPr lang="en-US" sz="1400" b="1" dirty="0">
                <a:latin typeface="Arial" pitchFamily="34" charset="0"/>
                <a:cs typeface="Arial" pitchFamily="34" charset="0"/>
              </a:rPr>
              <a:t>Cookies</a:t>
            </a:r>
          </a:p>
        </p:txBody>
      </p:sp>
      <p:sp>
        <p:nvSpPr>
          <p:cNvPr id="3077" name="Content Placeholder 5"/>
          <p:cNvSpPr txBox="1">
            <a:spLocks/>
          </p:cNvSpPr>
          <p:nvPr/>
        </p:nvSpPr>
        <p:spPr bwMode="auto">
          <a:xfrm>
            <a:off x="685800" y="1403498"/>
            <a:ext cx="8305800" cy="457200"/>
          </a:xfrm>
          <a:prstGeom prst="rect">
            <a:avLst/>
          </a:prstGeom>
          <a:noFill/>
          <a:ln w="9525">
            <a:noFill/>
            <a:miter lim="800000"/>
            <a:headEnd/>
            <a:tailEnd/>
          </a:ln>
        </p:spPr>
        <p:txBody>
          <a:bodyPr/>
          <a:lstStyle/>
          <a:p>
            <a:pPr marL="342900" indent="-342900">
              <a:spcBef>
                <a:spcPct val="20000"/>
              </a:spcBef>
            </a:pPr>
            <a:r>
              <a:rPr lang="en-US" sz="2400" b="1" dirty="0">
                <a:solidFill>
                  <a:srgbClr val="10A7E0"/>
                </a:solidFill>
                <a:latin typeface="Times New Roman" panose="02020603050405020304" pitchFamily="18" charset="0"/>
                <a:cs typeface="Times New Roman" panose="02020603050405020304" pitchFamily="18" charset="0"/>
              </a:rPr>
              <a:t>How to fuel your body:</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8</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sp>
        <p:nvSpPr>
          <p:cNvPr id="10" name="Footer Placeholder 3"/>
          <p:cNvSpPr>
            <a:spLocks noGrp="1"/>
          </p:cNvSpPr>
          <p:nvPr>
            <p:ph type="ftr" sz="quarter" idx="11"/>
          </p:nvPr>
        </p:nvSpPr>
        <p:spPr bwMode="auto">
          <a:xfrm>
            <a:off x="2279528" y="6081514"/>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084" t="12042" r="20567" b="2842"/>
          <a:stretch/>
        </p:blipFill>
        <p:spPr bwMode="auto">
          <a:xfrm>
            <a:off x="5442290" y="1447800"/>
            <a:ext cx="268712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294" t="33533" r="11778" b="27029"/>
          <a:stretch/>
        </p:blipFill>
        <p:spPr>
          <a:xfrm>
            <a:off x="685800" y="5966842"/>
            <a:ext cx="1808192" cy="551557"/>
          </a:xfrm>
          <a:prstGeom prst="rect">
            <a:avLst/>
          </a:prstGeom>
        </p:spPr>
      </p:pic>
    </p:spTree>
    <p:extLst>
      <p:ext uri="{BB962C8B-B14F-4D97-AF65-F5344CB8AC3E}">
        <p14:creationId xmlns:p14="http://schemas.microsoft.com/office/powerpoint/2010/main" val="1116870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381000"/>
            <a:ext cx="8229600" cy="1295400"/>
          </a:xfrm>
        </p:spPr>
        <p:txBody>
          <a:bodyPr/>
          <a:lstStyle/>
          <a:p>
            <a:pPr eaLnBrk="1" hangingPunct="1"/>
            <a:r>
              <a:rPr lang="en-US" sz="3600" b="1" u="sng" dirty="0">
                <a:solidFill>
                  <a:srgbClr val="1867AD"/>
                </a:solidFill>
                <a:latin typeface="Arial" charset="0"/>
                <a:cs typeface="Arial" charset="0"/>
              </a:rPr>
              <a:t>Impact on Your Athletic Performance</a:t>
            </a:r>
          </a:p>
        </p:txBody>
      </p:sp>
      <p:sp>
        <p:nvSpPr>
          <p:cNvPr id="6" name="Content Placeholder 5"/>
          <p:cNvSpPr>
            <a:spLocks noGrp="1"/>
          </p:cNvSpPr>
          <p:nvPr>
            <p:ph idx="1"/>
          </p:nvPr>
        </p:nvSpPr>
        <p:spPr>
          <a:xfrm>
            <a:off x="762000" y="2103438"/>
            <a:ext cx="4267200" cy="4144962"/>
          </a:xfrm>
        </p:spPr>
        <p:txBody>
          <a:bodyPr rtlCol="0">
            <a:normAutofit/>
          </a:bodyPr>
          <a:lstStyle/>
          <a:p>
            <a:pPr eaLnBrk="1" fontAlgn="auto" hangingPunct="1">
              <a:spcBef>
                <a:spcPts val="1200"/>
              </a:spcBef>
              <a:spcAft>
                <a:spcPts val="0"/>
              </a:spcAft>
              <a:buSzPct val="125000"/>
              <a:buFont typeface="Arial" pitchFamily="34" charset="0"/>
              <a:buChar char="•"/>
              <a:defRPr/>
            </a:pPr>
            <a:r>
              <a:rPr lang="en-US" sz="1600" b="1" u="sng" dirty="0">
                <a:solidFill>
                  <a:srgbClr val="00B050"/>
                </a:solidFill>
                <a:latin typeface="Arial" pitchFamily="34" charset="0"/>
                <a:cs typeface="Arial" pitchFamily="34" charset="0"/>
              </a:rPr>
              <a:t>EAT:</a:t>
            </a:r>
            <a:br>
              <a:rPr lang="en-US" sz="1600" b="1" dirty="0">
                <a:latin typeface="Arial" pitchFamily="34" charset="0"/>
                <a:cs typeface="Arial" pitchFamily="34" charset="0"/>
              </a:rPr>
            </a:br>
            <a:r>
              <a:rPr lang="en-US" sz="1600" b="1" dirty="0">
                <a:latin typeface="Arial" pitchFamily="34" charset="0"/>
                <a:cs typeface="Arial" pitchFamily="34" charset="0"/>
              </a:rPr>
              <a:t>-Carbohydrate-rich meal or snack 2-4 hours before exercise</a:t>
            </a:r>
          </a:p>
          <a:p>
            <a:pPr lvl="1" eaLnBrk="1" fontAlgn="auto" hangingPunct="1">
              <a:spcBef>
                <a:spcPts val="1200"/>
              </a:spcBef>
              <a:spcAft>
                <a:spcPts val="0"/>
              </a:spcAft>
              <a:buSzPct val="125000"/>
              <a:buFont typeface="Arial" pitchFamily="34" charset="0"/>
              <a:buChar char="•"/>
              <a:defRPr/>
            </a:pPr>
            <a:r>
              <a:rPr lang="en-US" sz="1400" b="1" dirty="0">
                <a:latin typeface="Arial" pitchFamily="34" charset="0"/>
                <a:cs typeface="Arial" pitchFamily="34" charset="0"/>
              </a:rPr>
              <a:t>½ Turkey Sandwich, Small Salad</a:t>
            </a:r>
          </a:p>
          <a:p>
            <a:pPr lvl="1" eaLnBrk="1" fontAlgn="auto" hangingPunct="1">
              <a:spcBef>
                <a:spcPts val="1200"/>
              </a:spcBef>
              <a:spcAft>
                <a:spcPts val="0"/>
              </a:spcAft>
              <a:buSzPct val="125000"/>
              <a:buFont typeface="Arial" pitchFamily="34" charset="0"/>
              <a:buChar char="•"/>
              <a:defRPr/>
            </a:pPr>
            <a:r>
              <a:rPr lang="en-US" sz="1400" b="1" dirty="0">
                <a:latin typeface="Arial" pitchFamily="34" charset="0"/>
                <a:cs typeface="Arial" pitchFamily="34" charset="0"/>
              </a:rPr>
              <a:t>String Cheese, Crackers and an Apple</a:t>
            </a:r>
          </a:p>
          <a:p>
            <a:pPr lvl="1" eaLnBrk="1" fontAlgn="auto" hangingPunct="1">
              <a:spcBef>
                <a:spcPts val="1200"/>
              </a:spcBef>
              <a:spcAft>
                <a:spcPts val="0"/>
              </a:spcAft>
              <a:buSzPct val="125000"/>
              <a:buFont typeface="Arial" pitchFamily="34" charset="0"/>
              <a:buChar char="•"/>
              <a:defRPr/>
            </a:pPr>
            <a:r>
              <a:rPr lang="en-US" sz="1400" b="1" dirty="0">
                <a:latin typeface="Arial" pitchFamily="34" charset="0"/>
                <a:cs typeface="Arial" pitchFamily="34" charset="0"/>
              </a:rPr>
              <a:t>Cereal, Banana and Peanut Butter</a:t>
            </a:r>
            <a:br>
              <a:rPr lang="en-US" sz="1600" dirty="0">
                <a:solidFill>
                  <a:schemeClr val="tx1">
                    <a:lumMod val="50000"/>
                    <a:lumOff val="50000"/>
                  </a:schemeClr>
                </a:solidFill>
                <a:latin typeface="Arial" pitchFamily="34" charset="0"/>
                <a:cs typeface="Arial" pitchFamily="34" charset="0"/>
              </a:rPr>
            </a:br>
            <a:endParaRPr lang="en-US" sz="1600" dirty="0">
              <a:solidFill>
                <a:schemeClr val="tx1">
                  <a:lumMod val="50000"/>
                  <a:lumOff val="50000"/>
                </a:schemeClr>
              </a:solidFill>
              <a:latin typeface="Arial" pitchFamily="34" charset="0"/>
              <a:cs typeface="Arial" pitchFamily="34" charset="0"/>
            </a:endParaRPr>
          </a:p>
          <a:p>
            <a:pPr eaLnBrk="1" fontAlgn="auto" hangingPunct="1">
              <a:spcBef>
                <a:spcPts val="1200"/>
              </a:spcBef>
              <a:spcAft>
                <a:spcPts val="0"/>
              </a:spcAft>
              <a:buSzPct val="125000"/>
              <a:buFont typeface="Arial" pitchFamily="34" charset="0"/>
              <a:buChar char="•"/>
              <a:defRPr/>
            </a:pPr>
            <a:r>
              <a:rPr lang="en-US" sz="1600" b="1" u="sng" dirty="0">
                <a:solidFill>
                  <a:srgbClr val="00B050"/>
                </a:solidFill>
                <a:latin typeface="Arial" pitchFamily="34" charset="0"/>
                <a:cs typeface="Arial" pitchFamily="34" charset="0"/>
              </a:rPr>
              <a:t>DRINK: </a:t>
            </a:r>
            <a:br>
              <a:rPr lang="en-US" sz="1600" b="1" dirty="0">
                <a:latin typeface="Arial" pitchFamily="34" charset="0"/>
                <a:cs typeface="Arial" pitchFamily="34" charset="0"/>
              </a:rPr>
            </a:br>
            <a:r>
              <a:rPr lang="en-US" sz="1600" b="1" dirty="0">
                <a:latin typeface="Arial" pitchFamily="34" charset="0"/>
                <a:cs typeface="Arial" pitchFamily="34" charset="0"/>
              </a:rPr>
              <a:t>-Include small amount of fast digesting protein</a:t>
            </a:r>
            <a:br>
              <a:rPr lang="en-US" sz="1600" b="1" dirty="0">
                <a:latin typeface="Arial" pitchFamily="34" charset="0"/>
                <a:cs typeface="Arial" pitchFamily="34" charset="0"/>
              </a:rPr>
            </a:br>
            <a:r>
              <a:rPr lang="en-US" sz="1600" b="1" dirty="0">
                <a:latin typeface="Arial" pitchFamily="34" charset="0"/>
                <a:cs typeface="Arial" pitchFamily="34" charset="0"/>
              </a:rPr>
              <a:t>(4-6oz.)</a:t>
            </a:r>
          </a:p>
        </p:txBody>
      </p:sp>
      <p:sp>
        <p:nvSpPr>
          <p:cNvPr id="3077" name="Content Placeholder 5"/>
          <p:cNvSpPr txBox="1">
            <a:spLocks/>
          </p:cNvSpPr>
          <p:nvPr/>
        </p:nvSpPr>
        <p:spPr bwMode="auto">
          <a:xfrm>
            <a:off x="762000" y="1600200"/>
            <a:ext cx="5638800" cy="457200"/>
          </a:xfrm>
          <a:prstGeom prst="rect">
            <a:avLst/>
          </a:prstGeom>
          <a:noFill/>
          <a:ln w="9525">
            <a:noFill/>
            <a:miter lim="800000"/>
            <a:headEnd/>
            <a:tailEnd/>
          </a:ln>
        </p:spPr>
        <p:txBody>
          <a:bodyPr/>
          <a:lstStyle/>
          <a:p>
            <a:pPr marL="342900" indent="-342900">
              <a:spcBef>
                <a:spcPct val="20000"/>
              </a:spcBef>
            </a:pPr>
            <a:r>
              <a:rPr lang="en-US" sz="2000" b="1" dirty="0">
                <a:solidFill>
                  <a:srgbClr val="10A7E0"/>
                </a:solidFill>
                <a:cs typeface="Arial" charset="0"/>
              </a:rPr>
              <a:t>Phase 1: Before Competition or Training</a:t>
            </a:r>
            <a:r>
              <a:rPr lang="en-US" sz="2000" b="1" dirty="0">
                <a:solidFill>
                  <a:srgbClr val="4788FF"/>
                </a:solidFill>
                <a:cs typeface="Arial" charset="0"/>
              </a:rPr>
              <a:t>:</a:t>
            </a:r>
          </a:p>
        </p:txBody>
      </p:sp>
      <p:sp>
        <p:nvSpPr>
          <p:cNvPr id="8" name="TextBox 7"/>
          <p:cNvSpPr txBox="1"/>
          <p:nvPr/>
        </p:nvSpPr>
        <p:spPr>
          <a:xfrm>
            <a:off x="5486400" y="6138862"/>
            <a:ext cx="2895600" cy="307777"/>
          </a:xfrm>
          <a:prstGeom prst="rect">
            <a:avLst/>
          </a:prstGeom>
          <a:noFill/>
        </p:spPr>
        <p:txBody>
          <a:bodyPr>
            <a:spAutoFit/>
          </a:bodyPr>
          <a:lstStyle/>
          <a:p>
            <a:pPr algn="r" fontAlgn="auto">
              <a:spcBef>
                <a:spcPts val="0"/>
              </a:spcBef>
              <a:spcAft>
                <a:spcPts val="0"/>
              </a:spcAft>
              <a:defRPr/>
            </a:pPr>
            <a:fld id="{79145D58-F00C-49CC-83EF-688FFC2E854E}" type="slidenum">
              <a:rPr lang="en-US" sz="1400" b="1" smtClean="0">
                <a:solidFill>
                  <a:schemeClr val="bg1">
                    <a:lumMod val="50000"/>
                  </a:schemeClr>
                </a:solidFill>
                <a:latin typeface="Arial" pitchFamily="34" charset="0"/>
                <a:cs typeface="Arial" pitchFamily="34" charset="0"/>
              </a:rPr>
              <a:t>9</a:t>
            </a:fld>
            <a:endParaRPr lang="en-US" sz="1400" b="1" dirty="0">
              <a:solidFill>
                <a:schemeClr val="bg1">
                  <a:lumMod val="50000"/>
                </a:schemeClr>
              </a:solidFill>
              <a:latin typeface="Arial" pitchFamily="34" charset="0"/>
              <a:cs typeface="Arial" pitchFamily="34" charset="0"/>
            </a:endParaRPr>
          </a:p>
        </p:txBody>
      </p:sp>
      <p:sp>
        <p:nvSpPr>
          <p:cNvPr id="9" name="Content Placeholder 5"/>
          <p:cNvSpPr txBox="1">
            <a:spLocks/>
          </p:cNvSpPr>
          <p:nvPr/>
        </p:nvSpPr>
        <p:spPr bwMode="auto">
          <a:xfrm>
            <a:off x="5867400" y="2667000"/>
            <a:ext cx="1600200" cy="990600"/>
          </a:xfrm>
          <a:prstGeom prst="rect">
            <a:avLst/>
          </a:prstGeom>
          <a:noFill/>
          <a:ln w="9525">
            <a:noFill/>
            <a:miter lim="800000"/>
            <a:headEnd/>
            <a:tailEnd/>
          </a:ln>
        </p:spPr>
        <p:txBody>
          <a:bodyPr/>
          <a:lstStyle/>
          <a:p>
            <a:pPr marL="342900" indent="-342900">
              <a:spcBef>
                <a:spcPct val="20000"/>
              </a:spcBef>
            </a:pPr>
            <a:r>
              <a:rPr lang="en-US" sz="5000" b="1" dirty="0">
                <a:solidFill>
                  <a:schemeClr val="bg1"/>
                </a:solidFill>
                <a:cs typeface="Arial" charset="0"/>
              </a:rPr>
              <a:t>FPO</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574" y="2057400"/>
            <a:ext cx="3193851"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609" y="4391247"/>
            <a:ext cx="1439665" cy="155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3"/>
          <p:cNvSpPr>
            <a:spLocks noGrp="1"/>
          </p:cNvSpPr>
          <p:nvPr>
            <p:ph type="ftr" sz="quarter" idx="11"/>
          </p:nvPr>
        </p:nvSpPr>
        <p:spPr bwMode="auto">
          <a:xfrm>
            <a:off x="2286000" y="6138862"/>
            <a:ext cx="5749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Bookman Old Style" pitchFamily="18" charset="0"/>
              </a:defRPr>
            </a:lvl1pPr>
            <a:lvl2pPr marL="742950" indent="-285750">
              <a:defRPr sz="2400">
                <a:solidFill>
                  <a:schemeClr val="tx1"/>
                </a:solidFill>
                <a:latin typeface="Bookman Old Style" pitchFamily="18" charset="0"/>
              </a:defRPr>
            </a:lvl2pPr>
            <a:lvl3pPr marL="1143000" indent="-228600">
              <a:defRPr sz="2400">
                <a:solidFill>
                  <a:schemeClr val="tx1"/>
                </a:solidFill>
                <a:latin typeface="Bookman Old Style" pitchFamily="18" charset="0"/>
              </a:defRPr>
            </a:lvl3pPr>
            <a:lvl4pPr marL="1600200" indent="-228600">
              <a:defRPr sz="2400">
                <a:solidFill>
                  <a:schemeClr val="tx1"/>
                </a:solidFill>
                <a:latin typeface="Bookman Old Style" pitchFamily="18" charset="0"/>
              </a:defRPr>
            </a:lvl4pPr>
            <a:lvl5pPr marL="2057400" indent="-228600">
              <a:defRPr sz="2400">
                <a:solidFill>
                  <a:schemeClr val="tx1"/>
                </a:solidFill>
                <a:latin typeface="Bookman Old Style" pitchFamily="18" charset="0"/>
              </a:defRPr>
            </a:lvl5pPr>
            <a:lvl6pPr marL="2514600" indent="-228600" algn="ctr" eaLnBrk="0" fontAlgn="base" hangingPunct="0">
              <a:spcBef>
                <a:spcPct val="0"/>
              </a:spcBef>
              <a:spcAft>
                <a:spcPct val="0"/>
              </a:spcAft>
              <a:defRPr sz="2400">
                <a:solidFill>
                  <a:schemeClr val="tx1"/>
                </a:solidFill>
                <a:latin typeface="Bookman Old Style" pitchFamily="18" charset="0"/>
              </a:defRPr>
            </a:lvl6pPr>
            <a:lvl7pPr marL="2971800" indent="-228600" algn="ctr" eaLnBrk="0" fontAlgn="base" hangingPunct="0">
              <a:spcBef>
                <a:spcPct val="0"/>
              </a:spcBef>
              <a:spcAft>
                <a:spcPct val="0"/>
              </a:spcAft>
              <a:defRPr sz="2400">
                <a:solidFill>
                  <a:schemeClr val="tx1"/>
                </a:solidFill>
                <a:latin typeface="Bookman Old Style" pitchFamily="18" charset="0"/>
              </a:defRPr>
            </a:lvl7pPr>
            <a:lvl8pPr marL="3429000" indent="-228600" algn="ctr" eaLnBrk="0" fontAlgn="base" hangingPunct="0">
              <a:spcBef>
                <a:spcPct val="0"/>
              </a:spcBef>
              <a:spcAft>
                <a:spcPct val="0"/>
              </a:spcAft>
              <a:defRPr sz="2400">
                <a:solidFill>
                  <a:schemeClr val="tx1"/>
                </a:solidFill>
                <a:latin typeface="Bookman Old Style" pitchFamily="18" charset="0"/>
              </a:defRPr>
            </a:lvl8pPr>
            <a:lvl9pPr marL="3886200" indent="-228600" algn="ctr" eaLnBrk="0" fontAlgn="base" hangingPunct="0">
              <a:spcBef>
                <a:spcPct val="0"/>
              </a:spcBef>
              <a:spcAft>
                <a:spcPct val="0"/>
              </a:spcAft>
              <a:defRPr sz="2400">
                <a:solidFill>
                  <a:schemeClr val="tx1"/>
                </a:solidFill>
                <a:latin typeface="Bookman Old Style" pitchFamily="18" charset="0"/>
              </a:defRPr>
            </a:lvl9pPr>
          </a:lstStyle>
          <a:p>
            <a:pPr algn="ctr"/>
            <a:r>
              <a:rPr lang="en-US" altLang="en-US" sz="1000" dirty="0">
                <a:solidFill>
                  <a:schemeClr val="tx2"/>
                </a:solidFill>
              </a:rPr>
              <a:t>*Underwood, John. American Athletic Institute. (2004)</a:t>
            </a:r>
          </a:p>
        </p:txBody>
      </p:sp>
      <p:sp>
        <p:nvSpPr>
          <p:cNvPr id="11" name="Right Triangle 10"/>
          <p:cNvSpPr/>
          <p:nvPr/>
        </p:nvSpPr>
        <p:spPr>
          <a:xfrm>
            <a:off x="0" y="0"/>
            <a:ext cx="457200" cy="6858001"/>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0800000">
            <a:off x="0" y="0"/>
            <a:ext cx="457200"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rot="10800000" flipH="1">
            <a:off x="8685914" y="0"/>
            <a:ext cx="457200" cy="6858000"/>
          </a:xfrm>
          <a:prstGeom prst="rtTriangle">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arallelogram 13"/>
          <p:cNvSpPr/>
          <p:nvPr/>
        </p:nvSpPr>
        <p:spPr>
          <a:xfrm>
            <a:off x="228600" y="0"/>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p:cNvSpPr/>
          <p:nvPr/>
        </p:nvSpPr>
        <p:spPr>
          <a:xfrm>
            <a:off x="3505200" y="0"/>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p:cNvSpPr/>
          <p:nvPr/>
        </p:nvSpPr>
        <p:spPr>
          <a:xfrm flipH="1">
            <a:off x="8683256" y="-2"/>
            <a:ext cx="462516" cy="6858001"/>
          </a:xfrm>
          <a:prstGeom prst="rtTriangle">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p:cNvSpPr/>
          <p:nvPr/>
        </p:nvSpPr>
        <p:spPr>
          <a:xfrm>
            <a:off x="196510" y="6705601"/>
            <a:ext cx="5289890" cy="152400"/>
          </a:xfrm>
          <a:prstGeom prst="parallelogram">
            <a:avLst/>
          </a:prstGeom>
          <a:solidFill>
            <a:srgbClr val="10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p:cNvSpPr/>
          <p:nvPr/>
        </p:nvSpPr>
        <p:spPr>
          <a:xfrm>
            <a:off x="5442290" y="6705599"/>
            <a:ext cx="3352800" cy="152400"/>
          </a:xfrm>
          <a:prstGeom prst="parallelogram">
            <a:avLst/>
          </a:prstGeom>
          <a:solidFill>
            <a:srgbClr val="18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1294" t="33533" r="11778" b="27029"/>
          <a:stretch/>
        </p:blipFill>
        <p:spPr>
          <a:xfrm>
            <a:off x="609600" y="5943600"/>
            <a:ext cx="1884392" cy="574800"/>
          </a:xfrm>
          <a:prstGeom prst="rect">
            <a:avLst/>
          </a:prstGeom>
        </p:spPr>
      </p:pic>
    </p:spTree>
    <p:extLst>
      <p:ext uri="{BB962C8B-B14F-4D97-AF65-F5344CB8AC3E}">
        <p14:creationId xmlns:p14="http://schemas.microsoft.com/office/powerpoint/2010/main" val="3269683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9529</TotalTime>
  <Words>3034</Words>
  <Application>Microsoft Office PowerPoint</Application>
  <PresentationFormat>On-screen Show (4:3)</PresentationFormat>
  <Paragraphs>364</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Bookman Old Style</vt:lpstr>
      <vt:lpstr>Calibri</vt:lpstr>
      <vt:lpstr>Candara</vt:lpstr>
      <vt:lpstr>Times New Roman</vt:lpstr>
      <vt:lpstr>Wingdings</vt:lpstr>
      <vt:lpstr>Office Theme</vt:lpstr>
      <vt:lpstr>PowerPoint Presentation</vt:lpstr>
      <vt:lpstr>PowerPoint Presentation</vt:lpstr>
      <vt:lpstr> John Underwood Life of an Athlete </vt:lpstr>
      <vt:lpstr>Lifestyle Choices</vt:lpstr>
      <vt:lpstr>Impact on Your Athletic Performance</vt:lpstr>
      <vt:lpstr>Impact on Your Athletic Performance</vt:lpstr>
      <vt:lpstr>Overstimulation</vt:lpstr>
      <vt:lpstr>Impact on Your Athletic Performance</vt:lpstr>
      <vt:lpstr>Impact on Your Athletic Performance</vt:lpstr>
      <vt:lpstr>Impact on Your Athletic Performance</vt:lpstr>
      <vt:lpstr>Reading Labels</vt:lpstr>
      <vt:lpstr>Student Leadership</vt:lpstr>
      <vt:lpstr>SUGAR</vt:lpstr>
      <vt:lpstr>Impact on Your Athletic Performance</vt:lpstr>
      <vt:lpstr>Impact on Your Athletic Performance</vt:lpstr>
      <vt:lpstr>Brain Activity of a Teen Alcohol User </vt:lpstr>
      <vt:lpstr>Brain Activity with Weekend Drug Use</vt:lpstr>
      <vt:lpstr>Brain Activity of a Teen Marijuana User </vt:lpstr>
      <vt:lpstr>Brain Activity – The Results of Using Other Drugs </vt:lpstr>
      <vt:lpstr>Impact on Athletic Performance</vt:lpstr>
      <vt:lpstr>Impact on Your Athletic Performance</vt:lpstr>
      <vt:lpstr>Impact on Your Athletic Performance</vt:lpstr>
      <vt:lpstr>The Role of Parents</vt:lpstr>
      <vt:lpstr> Chippewa Valley Schools </vt:lpstr>
      <vt:lpstr>Chippewa Valley Schools</vt:lpstr>
      <vt:lpstr>ATHLETIC CODE OF CONDUCT </vt:lpstr>
      <vt:lpstr>PowerPoint Presentation</vt:lpstr>
    </vt:vector>
  </TitlesOfParts>
  <Company>RTSC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Kamerman</dc:creator>
  <cp:lastModifiedBy>Paula Whisman</cp:lastModifiedBy>
  <cp:revision>286</cp:revision>
  <cp:lastPrinted>2016-08-01T13:31:51Z</cp:lastPrinted>
  <dcterms:created xsi:type="dcterms:W3CDTF">2013-10-24T14:05:56Z</dcterms:created>
  <dcterms:modified xsi:type="dcterms:W3CDTF">2016-08-08T18:10:26Z</dcterms:modified>
</cp:coreProperties>
</file>