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335" r:id="rId2"/>
    <p:sldId id="317" r:id="rId3"/>
    <p:sldId id="319" r:id="rId4"/>
    <p:sldId id="320" r:id="rId5"/>
    <p:sldId id="321" r:id="rId6"/>
    <p:sldId id="323" r:id="rId7"/>
    <p:sldId id="324" r:id="rId8"/>
    <p:sldId id="322" r:id="rId9"/>
    <p:sldId id="325" r:id="rId10"/>
    <p:sldId id="330" r:id="rId11"/>
    <p:sldId id="326" r:id="rId12"/>
    <p:sldId id="327" r:id="rId13"/>
    <p:sldId id="331" r:id="rId14"/>
    <p:sldId id="334" r:id="rId15"/>
    <p:sldId id="315" r:id="rId16"/>
    <p:sldId id="260" r:id="rId17"/>
    <p:sldId id="267" r:id="rId18"/>
    <p:sldId id="279" r:id="rId19"/>
    <p:sldId id="283" r:id="rId20"/>
    <p:sldId id="304" r:id="rId21"/>
    <p:sldId id="308" r:id="rId22"/>
    <p:sldId id="309" r:id="rId23"/>
    <p:sldId id="293" r:id="rId24"/>
    <p:sldId id="295" r:id="rId25"/>
    <p:sldId id="328" r:id="rId26"/>
    <p:sldId id="336" r:id="rId27"/>
    <p:sldId id="298" r:id="rId28"/>
    <p:sldId id="329" r:id="rId29"/>
    <p:sldId id="30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13"/>
    <p:restoredTop sz="94651"/>
  </p:normalViewPr>
  <p:slideViewPr>
    <p:cSldViewPr snapToGrid="0" snapToObjects="1">
      <p:cViewPr varScale="1">
        <p:scale>
          <a:sx n="58" d="100"/>
          <a:sy n="58" d="100"/>
        </p:scale>
        <p:origin x="78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7436C-3D43-8743-81CE-93DC2D82EBC1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0A1A9-577C-7D47-BF6B-F9AC50602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1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D34-0416-B347-AC4D-434D732E4505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3A70-28B7-2744-86C7-99D8DA859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9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D34-0416-B347-AC4D-434D732E4505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3A70-28B7-2744-86C7-99D8DA859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2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D34-0416-B347-AC4D-434D732E4505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3A70-28B7-2744-86C7-99D8DA859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35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D34-0416-B347-AC4D-434D732E4505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3A70-28B7-2744-86C7-99D8DA859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57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D34-0416-B347-AC4D-434D732E4505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3A70-28B7-2744-86C7-99D8DA859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23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D34-0416-B347-AC4D-434D732E4505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3A70-28B7-2744-86C7-99D8DA859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80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D34-0416-B347-AC4D-434D732E4505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3A70-28B7-2744-86C7-99D8DA859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61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D34-0416-B347-AC4D-434D732E4505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3A70-28B7-2744-86C7-99D8DA859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93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D34-0416-B347-AC4D-434D732E4505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3A70-28B7-2744-86C7-99D8DA859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44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D34-0416-B347-AC4D-434D732E4505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3A70-28B7-2744-86C7-99D8DA859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18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D34-0416-B347-AC4D-434D732E4505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3A70-28B7-2744-86C7-99D8DA859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8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D34-0416-B347-AC4D-434D732E4505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23A70-28B7-2744-86C7-99D8DA859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1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der.org/cherokee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F8B70D-66F5-4675-ABA8-6033CF48A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803" y="1243038"/>
            <a:ext cx="4814653" cy="437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45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x filled with different types of food&#10;&#10;Description automatically generated">
            <a:extLst>
              <a:ext uri="{FF2B5EF4-FFF2-40B4-BE49-F238E27FC236}">
                <a16:creationId xmlns:a16="http://schemas.microsoft.com/office/drawing/2014/main" id="{C6216B87-3F84-4A47-8E17-5AA267AC52AB}"/>
              </a:ext>
            </a:extLst>
          </p:cNvPr>
          <p:cNvPicPr/>
          <p:nvPr/>
        </p:nvPicPr>
        <p:blipFill rotWithShape="1">
          <a:blip r:embed="rId2"/>
          <a:srcRect t="16581" r="-2" b="7385"/>
          <a:stretch/>
        </p:blipFill>
        <p:spPr>
          <a:xfrm>
            <a:off x="7794519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05B028-873A-48A3-BF00-3A1113BA82D7}"/>
              </a:ext>
            </a:extLst>
          </p:cNvPr>
          <p:cNvPicPr/>
          <p:nvPr/>
        </p:nvPicPr>
        <p:blipFill rotWithShape="1">
          <a:blip r:embed="rId3"/>
          <a:srcRect t="5969" r="2" b="19622"/>
          <a:stretch/>
        </p:blipFill>
        <p:spPr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 descr="A picture containing container, table, basket&#10;&#10;Description automatically generated">
            <a:extLst>
              <a:ext uri="{FF2B5EF4-FFF2-40B4-BE49-F238E27FC236}">
                <a16:creationId xmlns:a16="http://schemas.microsoft.com/office/drawing/2014/main" id="{AECCCE89-9C48-427B-A188-95F2088A445A}"/>
              </a:ext>
            </a:extLst>
          </p:cNvPr>
          <p:cNvPicPr/>
          <p:nvPr/>
        </p:nvPicPr>
        <p:blipFill rotWithShape="1">
          <a:blip r:embed="rId4"/>
          <a:srcRect t="22515" b="29709"/>
          <a:stretch/>
        </p:blipFill>
        <p:spPr>
          <a:xfrm>
            <a:off x="616818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57FD378-FE18-4BF4-BCEC-2AC584538617}"/>
              </a:ext>
            </a:extLst>
          </p:cNvPr>
          <p:cNvSpPr/>
          <p:nvPr/>
        </p:nvSpPr>
        <p:spPr>
          <a:xfrm>
            <a:off x="4465983" y="1802296"/>
            <a:ext cx="4505739" cy="33518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Earn a Raffle Ticket for Posting Online Every Month</a:t>
            </a:r>
          </a:p>
        </p:txBody>
      </p:sp>
    </p:spTree>
    <p:extLst>
      <p:ext uri="{BB962C8B-B14F-4D97-AF65-F5344CB8AC3E}">
        <p14:creationId xmlns:p14="http://schemas.microsoft.com/office/powerpoint/2010/main" val="2483553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8DAD64-8B9A-4245-8822-6286929A4E02}"/>
              </a:ext>
            </a:extLst>
          </p:cNvPr>
          <p:cNvSpPr/>
          <p:nvPr/>
        </p:nvSpPr>
        <p:spPr>
          <a:xfrm>
            <a:off x="180064" y="449004"/>
            <a:ext cx="5915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Celebrate Success!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E35891-D4A3-4480-AEDB-70CC7B3C002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5112" y="4870703"/>
            <a:ext cx="3971925" cy="162877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33AE21B-D845-4ADD-8723-F0AB828320C2}"/>
              </a:ext>
            </a:extLst>
          </p:cNvPr>
          <p:cNvSpPr/>
          <p:nvPr/>
        </p:nvSpPr>
        <p:spPr>
          <a:xfrm>
            <a:off x="2006087" y="1378226"/>
            <a:ext cx="8290852" cy="34924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entury Gothic" panose="020B0502020202020204" pitchFamily="34" charset="0"/>
              </a:rPr>
              <a:t>A Moment with </a:t>
            </a:r>
          </a:p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entury Gothic" panose="020B0502020202020204" pitchFamily="34" charset="0"/>
              </a:rPr>
              <a:t>Mrs. Mair &amp; Your Specials Teachers</a:t>
            </a:r>
          </a:p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8B1058-7180-4128-9328-31C737373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175" y="2422962"/>
            <a:ext cx="909714" cy="1148763"/>
          </a:xfrm>
          <a:prstGeom prst="rect">
            <a:avLst/>
          </a:prstGeom>
        </p:spPr>
      </p:pic>
      <p:pic>
        <p:nvPicPr>
          <p:cNvPr id="10" name="Picture 9" descr="summer">
            <a:extLst>
              <a:ext uri="{FF2B5EF4-FFF2-40B4-BE49-F238E27FC236}">
                <a16:creationId xmlns:a16="http://schemas.microsoft.com/office/drawing/2014/main" id="{1BEF084B-7B0F-408A-B2FA-06723FB91FA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354" y="2593135"/>
            <a:ext cx="1061720" cy="962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627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6C6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3DF084-1D8F-4307-BDE2-009BC080D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181" y="1393307"/>
            <a:ext cx="5462546" cy="411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05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x filled with different types of food&#10;&#10;Description automatically generated">
            <a:extLst>
              <a:ext uri="{FF2B5EF4-FFF2-40B4-BE49-F238E27FC236}">
                <a16:creationId xmlns:a16="http://schemas.microsoft.com/office/drawing/2014/main" id="{C6216B87-3F84-4A47-8E17-5AA267AC52AB}"/>
              </a:ext>
            </a:extLst>
          </p:cNvPr>
          <p:cNvPicPr/>
          <p:nvPr/>
        </p:nvPicPr>
        <p:blipFill rotWithShape="1">
          <a:blip r:embed="rId2"/>
          <a:srcRect t="16581" r="-2" b="7385"/>
          <a:stretch/>
        </p:blipFill>
        <p:spPr>
          <a:xfrm>
            <a:off x="7794519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05B028-873A-48A3-BF00-3A1113BA82D7}"/>
              </a:ext>
            </a:extLst>
          </p:cNvPr>
          <p:cNvPicPr/>
          <p:nvPr/>
        </p:nvPicPr>
        <p:blipFill rotWithShape="1">
          <a:blip r:embed="rId3"/>
          <a:srcRect t="5969" r="2" b="19622"/>
          <a:stretch/>
        </p:blipFill>
        <p:spPr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 descr="A picture containing container, table, basket&#10;&#10;Description automatically generated">
            <a:extLst>
              <a:ext uri="{FF2B5EF4-FFF2-40B4-BE49-F238E27FC236}">
                <a16:creationId xmlns:a16="http://schemas.microsoft.com/office/drawing/2014/main" id="{AECCCE89-9C48-427B-A188-95F2088A445A}"/>
              </a:ext>
            </a:extLst>
          </p:cNvPr>
          <p:cNvPicPr/>
          <p:nvPr/>
        </p:nvPicPr>
        <p:blipFill rotWithShape="1">
          <a:blip r:embed="rId4"/>
          <a:srcRect t="22515" b="29709"/>
          <a:stretch/>
        </p:blipFill>
        <p:spPr>
          <a:xfrm>
            <a:off x="616818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57FD378-FE18-4BF4-BCEC-2AC584538617}"/>
              </a:ext>
            </a:extLst>
          </p:cNvPr>
          <p:cNvSpPr/>
          <p:nvPr/>
        </p:nvSpPr>
        <p:spPr>
          <a:xfrm>
            <a:off x="4465983" y="1802296"/>
            <a:ext cx="4505739" cy="33518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Earn a Raffle Ticket for Posting Making the Summer Challenge Promise!</a:t>
            </a:r>
          </a:p>
        </p:txBody>
      </p:sp>
    </p:spTree>
    <p:extLst>
      <p:ext uri="{BB962C8B-B14F-4D97-AF65-F5344CB8AC3E}">
        <p14:creationId xmlns:p14="http://schemas.microsoft.com/office/powerpoint/2010/main" val="203901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1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container, can&#10;&#10;Description automatically generated">
            <a:extLst>
              <a:ext uri="{FF2B5EF4-FFF2-40B4-BE49-F238E27FC236}">
                <a16:creationId xmlns:a16="http://schemas.microsoft.com/office/drawing/2014/main" id="{509FB33D-425E-426F-B24C-C92D6D249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3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 flipH="1">
            <a:off x="601468" y="559530"/>
            <a:ext cx="8963445" cy="448418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 rot="20436261">
            <a:off x="9292766" y="3921701"/>
            <a:ext cx="2216217" cy="2244032"/>
            <a:chOff x="8570383" y="3102827"/>
            <a:chExt cx="2216217" cy="2244032"/>
          </a:xfrm>
        </p:grpSpPr>
        <p:sp>
          <p:nvSpPr>
            <p:cNvPr id="16" name="Oval 15"/>
            <p:cNvSpPr/>
            <p:nvPr/>
          </p:nvSpPr>
          <p:spPr>
            <a:xfrm flipH="1">
              <a:off x="8570383" y="3102827"/>
              <a:ext cx="2216217" cy="2244032"/>
            </a:xfrm>
            <a:prstGeom prst="ellipse">
              <a:avLst/>
            </a:prstGeom>
            <a:solidFill>
              <a:schemeClr val="bg1"/>
            </a:solidFill>
            <a:ln w="168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 flipH="1">
              <a:off x="9678492" y="3864302"/>
              <a:ext cx="237396" cy="237396"/>
            </a:xfrm>
            <a:prstGeom prst="ellipse">
              <a:avLst/>
            </a:prstGeom>
            <a:solidFill>
              <a:schemeClr val="tx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Arc 18"/>
            <p:cNvSpPr/>
            <p:nvPr/>
          </p:nvSpPr>
          <p:spPr>
            <a:xfrm rot="14041070" flipH="1">
              <a:off x="9205667" y="4035103"/>
              <a:ext cx="945648" cy="845520"/>
            </a:xfrm>
            <a:prstGeom prst="arc">
              <a:avLst>
                <a:gd name="adj1" fmla="val 18781392"/>
                <a:gd name="adj2" fmla="val 21329947"/>
              </a:avLst>
            </a:prstGeom>
            <a:noFill/>
            <a:ln w="1682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9237114" y="3866434"/>
              <a:ext cx="237396" cy="237396"/>
            </a:xfrm>
            <a:prstGeom prst="ellipse">
              <a:avLst/>
            </a:prstGeom>
            <a:solidFill>
              <a:schemeClr val="tx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10792697" y="6181119"/>
            <a:ext cx="504002" cy="1213904"/>
          </a:xfrm>
          <a:prstGeom prst="line">
            <a:avLst/>
          </a:prstGeom>
          <a:ln w="1682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c 25"/>
          <p:cNvSpPr/>
          <p:nvPr/>
        </p:nvSpPr>
        <p:spPr>
          <a:xfrm rot="19836627" flipH="1">
            <a:off x="10675198" y="6464081"/>
            <a:ext cx="876300" cy="1117600"/>
          </a:xfrm>
          <a:prstGeom prst="arc">
            <a:avLst>
              <a:gd name="adj1" fmla="val 9249948"/>
              <a:gd name="adj2" fmla="val 0"/>
            </a:avLst>
          </a:prstGeom>
          <a:ln w="1682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1984" y="1302651"/>
            <a:ext cx="5822197" cy="977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NEW THIS YEAR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7829929" y="4560989"/>
            <a:ext cx="1102382" cy="992413"/>
          </a:xfrm>
          <a:prstGeom prst="line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 flipH="1">
            <a:off x="6560239" y="4432218"/>
            <a:ext cx="2210764" cy="1026876"/>
          </a:xfrm>
          <a:custGeom>
            <a:avLst/>
            <a:gdLst>
              <a:gd name="connsiteX0" fmla="*/ 0 w 2210764"/>
              <a:gd name="connsiteY0" fmla="*/ 1057154 h 1057154"/>
              <a:gd name="connsiteX1" fmla="*/ 1099595 w 2210764"/>
              <a:gd name="connsiteY1" fmla="*/ 0 h 1057154"/>
              <a:gd name="connsiteX2" fmla="*/ 2210764 w 2210764"/>
              <a:gd name="connsiteY2" fmla="*/ 366532 h 1057154"/>
              <a:gd name="connsiteX3" fmla="*/ 1832658 w 2210764"/>
              <a:gd name="connsiteY3" fmla="*/ 412830 h 1057154"/>
              <a:gd name="connsiteX4" fmla="*/ 0 w 2210764"/>
              <a:gd name="connsiteY4" fmla="*/ 1057154 h 1057154"/>
              <a:gd name="connsiteX0" fmla="*/ 0 w 2210764"/>
              <a:gd name="connsiteY0" fmla="*/ 1026876 h 1026876"/>
              <a:gd name="connsiteX1" fmla="*/ 1105650 w 2210764"/>
              <a:gd name="connsiteY1" fmla="*/ 0 h 1026876"/>
              <a:gd name="connsiteX2" fmla="*/ 2210764 w 2210764"/>
              <a:gd name="connsiteY2" fmla="*/ 336254 h 1026876"/>
              <a:gd name="connsiteX3" fmla="*/ 1832658 w 2210764"/>
              <a:gd name="connsiteY3" fmla="*/ 382552 h 1026876"/>
              <a:gd name="connsiteX4" fmla="*/ 0 w 2210764"/>
              <a:gd name="connsiteY4" fmla="*/ 1026876 h 102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0764" h="1026876">
                <a:moveTo>
                  <a:pt x="0" y="1026876"/>
                </a:moveTo>
                <a:lnTo>
                  <a:pt x="1105650" y="0"/>
                </a:lnTo>
                <a:lnTo>
                  <a:pt x="2210764" y="336254"/>
                </a:lnTo>
                <a:lnTo>
                  <a:pt x="1832658" y="382552"/>
                </a:lnTo>
                <a:lnTo>
                  <a:pt x="0" y="10268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910606" y="4841942"/>
            <a:ext cx="2015649" cy="693292"/>
          </a:xfrm>
          <a:prstGeom prst="line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2"/>
          <a:stretch/>
        </p:blipFill>
        <p:spPr>
          <a:xfrm>
            <a:off x="1641748" y="2448099"/>
            <a:ext cx="6660423" cy="983269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8194960" y="2526913"/>
            <a:ext cx="971045" cy="977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0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7352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98171" y="2318488"/>
            <a:ext cx="4350247" cy="32436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atin typeface="+mn-lt"/>
              </a:rPr>
              <a:t>is a special way to raise</a:t>
            </a:r>
          </a:p>
          <a:p>
            <a:pPr algn="ctr"/>
            <a:r>
              <a:rPr lang="en-US" sz="6000" b="1" dirty="0">
                <a:latin typeface="+mn-lt"/>
              </a:rPr>
              <a:t>money for our school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943" y="2584598"/>
            <a:ext cx="2946742" cy="21702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80" y="1217540"/>
            <a:ext cx="4558531" cy="6512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374" y="3895869"/>
            <a:ext cx="939800" cy="1308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387" y="3489469"/>
            <a:ext cx="939800" cy="1308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400" y="3083069"/>
            <a:ext cx="9398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46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332462" y="2233236"/>
            <a:ext cx="7836195" cy="2176942"/>
            <a:chOff x="1765005" y="2799095"/>
            <a:chExt cx="7836195" cy="2176942"/>
          </a:xfrm>
        </p:grpSpPr>
        <p:sp>
          <p:nvSpPr>
            <p:cNvPr id="7" name="Right Arrow 6"/>
            <p:cNvSpPr/>
            <p:nvPr/>
          </p:nvSpPr>
          <p:spPr>
            <a:xfrm>
              <a:off x="3168502" y="2799095"/>
              <a:ext cx="6432698" cy="2176942"/>
            </a:xfrm>
            <a:prstGeom prst="rightArrow">
              <a:avLst>
                <a:gd name="adj1" fmla="val 50000"/>
                <a:gd name="adj2" fmla="val 56838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765005" y="3143287"/>
              <a:ext cx="1488558" cy="1488558"/>
            </a:xfrm>
            <a:prstGeom prst="rect">
              <a:avLst/>
            </a:prstGeom>
            <a:solidFill>
              <a:srgbClr val="BF2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TODAY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71186" y="3573045"/>
              <a:ext cx="1451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70054" y="3573045"/>
              <a:ext cx="1451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30410" y="3572791"/>
              <a:ext cx="237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BF202E"/>
                  </a:solidFill>
                </a:rPr>
                <a:t>3 Months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4890976" y="3538775"/>
              <a:ext cx="10633" cy="697581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6489845" y="3538774"/>
              <a:ext cx="10633" cy="697581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 txBox="1">
            <a:spLocks/>
          </p:cNvSpPr>
          <p:nvPr/>
        </p:nvSpPr>
        <p:spPr>
          <a:xfrm>
            <a:off x="1524000" y="683168"/>
            <a:ext cx="9144000" cy="977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atin typeface="+mn-lt"/>
              </a:rPr>
              <a:t>It starts </a:t>
            </a:r>
            <a:r>
              <a:rPr lang="en-US" sz="6000" b="1" dirty="0">
                <a:solidFill>
                  <a:srgbClr val="BF202E"/>
                </a:solidFill>
                <a:latin typeface="+mn-lt"/>
              </a:rPr>
              <a:t>today</a:t>
            </a:r>
            <a:r>
              <a:rPr lang="en-US" sz="6000" b="1" dirty="0">
                <a:latin typeface="+mn-lt"/>
              </a:rPr>
              <a:t>!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31253" y="4983221"/>
            <a:ext cx="10929495" cy="977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atin typeface="+mn-lt"/>
              </a:rPr>
              <a:t>And it goes until the end </a:t>
            </a:r>
          </a:p>
          <a:p>
            <a:pPr algn="ctr"/>
            <a:r>
              <a:rPr lang="en-US" sz="6000" b="1" dirty="0">
                <a:latin typeface="+mn-lt"/>
              </a:rPr>
              <a:t>of summer.</a:t>
            </a:r>
          </a:p>
        </p:txBody>
      </p:sp>
    </p:spTree>
    <p:extLst>
      <p:ext uri="{BB962C8B-B14F-4D97-AF65-F5344CB8AC3E}">
        <p14:creationId xmlns:p14="http://schemas.microsoft.com/office/powerpoint/2010/main" val="1080689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4734740" y="1054531"/>
            <a:ext cx="6746910" cy="265457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197097" y="1893307"/>
            <a:ext cx="5822197" cy="977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atin typeface="+mn-lt"/>
              </a:rPr>
              <a:t>How does it work?</a:t>
            </a:r>
          </a:p>
        </p:txBody>
      </p:sp>
      <p:sp>
        <p:nvSpPr>
          <p:cNvPr id="3" name="Oval 2"/>
          <p:cNvSpPr/>
          <p:nvPr/>
        </p:nvSpPr>
        <p:spPr>
          <a:xfrm>
            <a:off x="1376080" y="3394541"/>
            <a:ext cx="2216217" cy="2244032"/>
          </a:xfrm>
          <a:prstGeom prst="ellipse">
            <a:avLst/>
          </a:prstGeom>
          <a:solidFill>
            <a:schemeClr val="bg1"/>
          </a:solidFill>
          <a:ln w="168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246792" y="4156016"/>
            <a:ext cx="237396" cy="237396"/>
          </a:xfrm>
          <a:prstGeom prst="ellipse">
            <a:avLst/>
          </a:prstGeom>
          <a:solidFill>
            <a:schemeClr val="tx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8796293">
            <a:off x="1969939" y="4274393"/>
            <a:ext cx="945648" cy="845520"/>
          </a:xfrm>
          <a:prstGeom prst="arc">
            <a:avLst/>
          </a:prstGeom>
          <a:noFill/>
          <a:ln w="1524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88170" y="4158148"/>
            <a:ext cx="237396" cy="237396"/>
          </a:xfrm>
          <a:prstGeom prst="ellipse">
            <a:avLst/>
          </a:prstGeom>
          <a:solidFill>
            <a:schemeClr val="tx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524000" y="5555226"/>
            <a:ext cx="550606" cy="1415845"/>
          </a:xfrm>
          <a:prstGeom prst="line">
            <a:avLst/>
          </a:prstGeom>
          <a:ln w="1682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943507" y="3009900"/>
            <a:ext cx="1123793" cy="1074046"/>
          </a:xfrm>
          <a:prstGeom prst="line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943507" y="3394541"/>
            <a:ext cx="1971518" cy="689404"/>
          </a:xfrm>
          <a:prstGeom prst="line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/>
          <p:cNvSpPr/>
          <p:nvPr/>
        </p:nvSpPr>
        <p:spPr>
          <a:xfrm>
            <a:off x="1198306" y="6412271"/>
            <a:ext cx="876300" cy="1117600"/>
          </a:xfrm>
          <a:prstGeom prst="arc">
            <a:avLst>
              <a:gd name="adj1" fmla="val 10882821"/>
              <a:gd name="adj2" fmla="val 0"/>
            </a:avLst>
          </a:prstGeom>
          <a:ln w="1682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4093580" y="2928395"/>
            <a:ext cx="2210764" cy="1057154"/>
          </a:xfrm>
          <a:custGeom>
            <a:avLst/>
            <a:gdLst>
              <a:gd name="connsiteX0" fmla="*/ 0 w 2210764"/>
              <a:gd name="connsiteY0" fmla="*/ 1057154 h 1057154"/>
              <a:gd name="connsiteX1" fmla="*/ 1099595 w 2210764"/>
              <a:gd name="connsiteY1" fmla="*/ 0 h 1057154"/>
              <a:gd name="connsiteX2" fmla="*/ 2210764 w 2210764"/>
              <a:gd name="connsiteY2" fmla="*/ 366532 h 1057154"/>
              <a:gd name="connsiteX3" fmla="*/ 1832658 w 2210764"/>
              <a:gd name="connsiteY3" fmla="*/ 412830 h 1057154"/>
              <a:gd name="connsiteX4" fmla="*/ 0 w 2210764"/>
              <a:gd name="connsiteY4" fmla="*/ 1057154 h 105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0764" h="1057154">
                <a:moveTo>
                  <a:pt x="0" y="1057154"/>
                </a:moveTo>
                <a:lnTo>
                  <a:pt x="1099595" y="0"/>
                </a:lnTo>
                <a:lnTo>
                  <a:pt x="2210764" y="366532"/>
                </a:lnTo>
                <a:lnTo>
                  <a:pt x="1832658" y="412830"/>
                </a:lnTo>
                <a:lnTo>
                  <a:pt x="0" y="10571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9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85849" y="717630"/>
            <a:ext cx="8195163" cy="107430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+mn-lt"/>
              </a:rPr>
              <a:t>You ask people for </a:t>
            </a:r>
            <a:r>
              <a:rPr lang="en-US" sz="4800" b="1" dirty="0">
                <a:solidFill>
                  <a:srgbClr val="BF202E"/>
                </a:solidFill>
                <a:latin typeface="+mn-lt"/>
              </a:rPr>
              <a:t>donations</a:t>
            </a:r>
            <a:r>
              <a:rPr lang="mr-IN" sz="4800" b="1" dirty="0">
                <a:latin typeface="+mn-lt"/>
              </a:rPr>
              <a:t>…</a:t>
            </a:r>
            <a:endParaRPr lang="en-US" sz="4800" b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72" y="2178957"/>
            <a:ext cx="3834384" cy="259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24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80F158-0ABF-49EC-9448-766F96E22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830001" y="643467"/>
            <a:ext cx="4311852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729D2-FD20-4C21-8AC9-526B9E8B2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050146" y="643467"/>
            <a:ext cx="4311852" cy="557106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322048A2-9B9F-4B50-9C49-461191571867}"/>
              </a:ext>
            </a:extLst>
          </p:cNvPr>
          <p:cNvSpPr/>
          <p:nvPr/>
        </p:nvSpPr>
        <p:spPr>
          <a:xfrm rot="1493897">
            <a:off x="6164887" y="1655030"/>
            <a:ext cx="978821" cy="543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EDD998-344A-4210-8B77-967A97A506B3}"/>
              </a:ext>
            </a:extLst>
          </p:cNvPr>
          <p:cNvSpPr/>
          <p:nvPr/>
        </p:nvSpPr>
        <p:spPr>
          <a:xfrm>
            <a:off x="5522866" y="400578"/>
            <a:ext cx="49034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Set Your Goal!</a:t>
            </a:r>
            <a:endParaRPr lang="en-U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604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673751" y="5232480"/>
            <a:ext cx="8796759" cy="1128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r-IN" sz="4800" b="1" dirty="0">
                <a:latin typeface="+mn-lt"/>
              </a:rPr>
              <a:t>…</a:t>
            </a:r>
            <a:r>
              <a:rPr lang="en-US" sz="4800" b="1" dirty="0">
                <a:latin typeface="+mn-lt"/>
              </a:rPr>
              <a:t>to support you as you complete the Summer Challenge </a:t>
            </a:r>
            <a:r>
              <a:rPr lang="en-US" sz="4800" b="1" dirty="0">
                <a:solidFill>
                  <a:srgbClr val="BF202E"/>
                </a:solidFill>
                <a:latin typeface="+mn-lt"/>
              </a:rPr>
              <a:t>learning &amp; leadership activities</a:t>
            </a:r>
            <a:r>
              <a:rPr lang="en-US" sz="4800" b="1" dirty="0">
                <a:latin typeface="+mn-lt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131" y="2188166"/>
            <a:ext cx="3733720" cy="264808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85849" y="717630"/>
            <a:ext cx="8195163" cy="107430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atin typeface="+mn-lt"/>
              </a:rPr>
              <a:t>We ask people for </a:t>
            </a:r>
            <a:r>
              <a:rPr lang="en-US" sz="4800" b="1" dirty="0">
                <a:solidFill>
                  <a:srgbClr val="BF202E"/>
                </a:solidFill>
                <a:latin typeface="+mn-lt"/>
              </a:rPr>
              <a:t>donations</a:t>
            </a:r>
            <a:r>
              <a:rPr lang="mr-IN" sz="4800" b="1" dirty="0">
                <a:latin typeface="+mn-lt"/>
              </a:rPr>
              <a:t>…</a:t>
            </a:r>
            <a:endParaRPr lang="en-US" sz="4800" b="1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72" y="2178957"/>
            <a:ext cx="3834384" cy="2596896"/>
          </a:xfrm>
          <a:prstGeom prst="rect">
            <a:avLst/>
          </a:prstGeom>
        </p:spPr>
      </p:pic>
      <p:pic>
        <p:nvPicPr>
          <p:cNvPr id="9" name="Picture 8" descr="summer">
            <a:extLst>
              <a:ext uri="{FF2B5EF4-FFF2-40B4-BE49-F238E27FC236}">
                <a16:creationId xmlns:a16="http://schemas.microsoft.com/office/drawing/2014/main" id="{F44EA6D9-499C-47DA-93F2-690F2B1BAC5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790" y="496988"/>
            <a:ext cx="1061720" cy="962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541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 flipH="1">
            <a:off x="601470" y="559530"/>
            <a:ext cx="6746910" cy="387292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flipH="1">
            <a:off x="8570383" y="3102827"/>
            <a:ext cx="2216217" cy="2244032"/>
          </a:xfrm>
          <a:prstGeom prst="ellipse">
            <a:avLst/>
          </a:prstGeom>
          <a:solidFill>
            <a:schemeClr val="bg1"/>
          </a:solidFill>
          <a:ln w="168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flipH="1">
            <a:off x="9678492" y="3864302"/>
            <a:ext cx="237396" cy="237396"/>
          </a:xfrm>
          <a:prstGeom prst="ellipse">
            <a:avLst/>
          </a:prstGeom>
          <a:solidFill>
            <a:schemeClr val="tx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 rot="14041070" flipH="1">
            <a:off x="9205667" y="4035103"/>
            <a:ext cx="945648" cy="845520"/>
          </a:xfrm>
          <a:prstGeom prst="arc">
            <a:avLst>
              <a:gd name="adj1" fmla="val 18781392"/>
              <a:gd name="adj2" fmla="val 20065294"/>
            </a:avLst>
          </a:prstGeom>
          <a:noFill/>
          <a:ln w="1682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 flipH="1">
            <a:off x="9237114" y="3866434"/>
            <a:ext cx="237396" cy="237396"/>
          </a:xfrm>
          <a:prstGeom prst="ellipse">
            <a:avLst/>
          </a:prstGeom>
          <a:solidFill>
            <a:schemeClr val="tx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9637172" y="5346859"/>
            <a:ext cx="41319" cy="1511141"/>
          </a:xfrm>
          <a:prstGeom prst="line">
            <a:avLst/>
          </a:prstGeom>
          <a:ln w="1682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594519" y="3768214"/>
            <a:ext cx="1123793" cy="1074046"/>
          </a:xfrm>
          <a:prstGeom prst="line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c 25"/>
          <p:cNvSpPr/>
          <p:nvPr/>
        </p:nvSpPr>
        <p:spPr>
          <a:xfrm rot="20559625" flipH="1">
            <a:off x="9383745" y="6299199"/>
            <a:ext cx="876300" cy="1117600"/>
          </a:xfrm>
          <a:prstGeom prst="arc">
            <a:avLst>
              <a:gd name="adj1" fmla="val 9249948"/>
              <a:gd name="adj2" fmla="val 0"/>
            </a:avLst>
          </a:prstGeom>
          <a:ln w="1682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 flipH="1">
            <a:off x="5352296" y="3708966"/>
            <a:ext cx="2210764" cy="1057154"/>
          </a:xfrm>
          <a:custGeom>
            <a:avLst/>
            <a:gdLst>
              <a:gd name="connsiteX0" fmla="*/ 0 w 2210764"/>
              <a:gd name="connsiteY0" fmla="*/ 1057154 h 1057154"/>
              <a:gd name="connsiteX1" fmla="*/ 1099595 w 2210764"/>
              <a:gd name="connsiteY1" fmla="*/ 0 h 1057154"/>
              <a:gd name="connsiteX2" fmla="*/ 2210764 w 2210764"/>
              <a:gd name="connsiteY2" fmla="*/ 366532 h 1057154"/>
              <a:gd name="connsiteX3" fmla="*/ 1832658 w 2210764"/>
              <a:gd name="connsiteY3" fmla="*/ 412830 h 1057154"/>
              <a:gd name="connsiteX4" fmla="*/ 0 w 2210764"/>
              <a:gd name="connsiteY4" fmla="*/ 1057154 h 105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0764" h="1057154">
                <a:moveTo>
                  <a:pt x="0" y="1057154"/>
                </a:moveTo>
                <a:lnTo>
                  <a:pt x="1099595" y="0"/>
                </a:lnTo>
                <a:lnTo>
                  <a:pt x="2210764" y="366532"/>
                </a:lnTo>
                <a:lnTo>
                  <a:pt x="1832658" y="412830"/>
                </a:lnTo>
                <a:lnTo>
                  <a:pt x="0" y="10571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68185" y="1905881"/>
            <a:ext cx="5822197" cy="977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How do we</a:t>
            </a:r>
          </a:p>
          <a:p>
            <a:pPr algn="ctr"/>
            <a:r>
              <a:rPr lang="en-US" sz="5400" b="1" dirty="0">
                <a:solidFill>
                  <a:srgbClr val="BF202E"/>
                </a:solidFill>
                <a:latin typeface="Calibri" panose="020F0502020204030204"/>
              </a:rPr>
              <a:t>get donations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702663" y="4148968"/>
            <a:ext cx="1971518" cy="689404"/>
          </a:xfrm>
          <a:prstGeom prst="line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347091" y="6320977"/>
            <a:ext cx="1123793" cy="1074046"/>
          </a:xfrm>
          <a:prstGeom prst="line">
            <a:avLst/>
          </a:prstGeom>
          <a:ln w="1682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c 29"/>
          <p:cNvSpPr/>
          <p:nvPr/>
        </p:nvSpPr>
        <p:spPr>
          <a:xfrm rot="17468769" flipH="1">
            <a:off x="8036587" y="5372891"/>
            <a:ext cx="876300" cy="1117600"/>
          </a:xfrm>
          <a:prstGeom prst="arc">
            <a:avLst>
              <a:gd name="adj1" fmla="val 18488322"/>
              <a:gd name="adj2" fmla="val 0"/>
            </a:avLst>
          </a:prstGeom>
          <a:ln w="1682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62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762000" y="757238"/>
            <a:ext cx="10668000" cy="10001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atin typeface="+mn-lt"/>
              </a:rPr>
              <a:t>You can </a:t>
            </a:r>
            <a:r>
              <a:rPr lang="en-US" sz="6000" b="1" dirty="0">
                <a:solidFill>
                  <a:srgbClr val="BF202E"/>
                </a:solidFill>
                <a:latin typeface="+mn-lt"/>
              </a:rPr>
              <a:t>CALL </a:t>
            </a:r>
            <a:r>
              <a:rPr lang="en-US" sz="6000" b="1" dirty="0">
                <a:latin typeface="+mn-lt"/>
              </a:rPr>
              <a:t>or </a:t>
            </a:r>
            <a:r>
              <a:rPr lang="en-US" sz="6000" b="1" dirty="0">
                <a:solidFill>
                  <a:srgbClr val="BF202E"/>
                </a:solidFill>
                <a:latin typeface="+mn-lt"/>
              </a:rPr>
              <a:t>VISIT</a:t>
            </a:r>
            <a:r>
              <a:rPr lang="en-US" sz="6000" b="1" dirty="0">
                <a:latin typeface="+mn-lt"/>
              </a:rPr>
              <a:t> people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00" y="2236216"/>
            <a:ext cx="3834384" cy="2596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0" y="2467532"/>
            <a:ext cx="1792224" cy="181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61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430376" y="1914156"/>
            <a:ext cx="3859424" cy="3408265"/>
            <a:chOff x="3430376" y="1914156"/>
            <a:chExt cx="3859424" cy="3408265"/>
          </a:xfrm>
        </p:grpSpPr>
        <p:sp>
          <p:nvSpPr>
            <p:cNvPr id="21" name="Arc 20"/>
            <p:cNvSpPr/>
            <p:nvPr/>
          </p:nvSpPr>
          <p:spPr>
            <a:xfrm>
              <a:off x="3430376" y="3713312"/>
              <a:ext cx="3739959" cy="1609109"/>
            </a:xfrm>
            <a:prstGeom prst="arc">
              <a:avLst>
                <a:gd name="adj1" fmla="val 16200000"/>
                <a:gd name="adj2" fmla="val 21258756"/>
              </a:avLst>
            </a:prstGeom>
            <a:ln w="76200">
              <a:solidFill>
                <a:srgbClr val="BF202E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flipV="1">
              <a:off x="3430376" y="1914156"/>
              <a:ext cx="3739959" cy="1609109"/>
            </a:xfrm>
            <a:prstGeom prst="arc">
              <a:avLst>
                <a:gd name="adj1" fmla="val 16200000"/>
                <a:gd name="adj2" fmla="val 21258756"/>
              </a:avLst>
            </a:prstGeom>
            <a:ln w="76200">
              <a:solidFill>
                <a:srgbClr val="BF202E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5300355" y="3608042"/>
              <a:ext cx="1989445" cy="0"/>
            </a:xfrm>
            <a:prstGeom prst="line">
              <a:avLst/>
            </a:prstGeom>
            <a:ln w="76200">
              <a:solidFill>
                <a:srgbClr val="BF202E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635" y="2044872"/>
            <a:ext cx="800100" cy="9338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143" y="2168265"/>
            <a:ext cx="3400818" cy="258603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62000" y="757238"/>
            <a:ext cx="10668000" cy="10001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atin typeface="+mn-lt"/>
              </a:rPr>
              <a:t>Or use a </a:t>
            </a:r>
            <a:r>
              <a:rPr lang="en-US" sz="6000" b="1" dirty="0">
                <a:solidFill>
                  <a:srgbClr val="BF202E"/>
                </a:solidFill>
                <a:latin typeface="+mn-lt"/>
              </a:rPr>
              <a:t>phone</a:t>
            </a:r>
            <a:r>
              <a:rPr lang="en-US" sz="6000" b="1" dirty="0">
                <a:latin typeface="+mn-lt"/>
              </a:rPr>
              <a:t> or </a:t>
            </a:r>
            <a:r>
              <a:rPr lang="en-US" sz="6000" b="1" dirty="0">
                <a:solidFill>
                  <a:srgbClr val="BF202E"/>
                </a:solidFill>
                <a:latin typeface="+mn-lt"/>
              </a:rPr>
              <a:t>computer</a:t>
            </a:r>
            <a:endParaRPr lang="en-US" sz="6000" b="1" dirty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2931" y="4988214"/>
            <a:ext cx="11006139" cy="120014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atin typeface="+mn-lt"/>
              </a:rPr>
              <a:t>to invite even </a:t>
            </a:r>
            <a:r>
              <a:rPr lang="en-US" sz="6000" b="1" dirty="0">
                <a:solidFill>
                  <a:srgbClr val="BF202E"/>
                </a:solidFill>
                <a:latin typeface="+mn-lt"/>
              </a:rPr>
              <a:t>more people</a:t>
            </a:r>
            <a:r>
              <a:rPr lang="en-US" sz="6000" b="1" dirty="0">
                <a:latin typeface="+mn-lt"/>
              </a:rPr>
              <a:t>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900" y="1895099"/>
            <a:ext cx="800100" cy="9338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0" y="2362006"/>
            <a:ext cx="800100" cy="9338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300" y="2828913"/>
            <a:ext cx="800100" cy="933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350" y="3295820"/>
            <a:ext cx="800100" cy="93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925" y="2551005"/>
            <a:ext cx="800100" cy="9338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480" y="2966649"/>
            <a:ext cx="800100" cy="9338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530" y="3743420"/>
            <a:ext cx="800100" cy="9338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820" y="3113703"/>
            <a:ext cx="800100" cy="9338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975" y="3986862"/>
            <a:ext cx="800100" cy="93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55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364997" y="757238"/>
            <a:ext cx="6243234" cy="455868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0" b="1" dirty="0">
                <a:latin typeface="+mn-lt"/>
              </a:rPr>
              <a:t>They can use their </a:t>
            </a:r>
            <a:r>
              <a:rPr lang="en-US" sz="6000" b="1" dirty="0">
                <a:solidFill>
                  <a:srgbClr val="BF202E"/>
                </a:solidFill>
                <a:latin typeface="+mn-lt"/>
              </a:rPr>
              <a:t>phone</a:t>
            </a:r>
            <a:r>
              <a:rPr lang="en-US" sz="6000" b="1" dirty="0">
                <a:latin typeface="+mn-lt"/>
              </a:rPr>
              <a:t> or </a:t>
            </a:r>
            <a:r>
              <a:rPr lang="en-US" sz="6000" b="1" dirty="0">
                <a:solidFill>
                  <a:srgbClr val="BF202E"/>
                </a:solidFill>
                <a:latin typeface="+mn-lt"/>
              </a:rPr>
              <a:t>computer</a:t>
            </a:r>
            <a:r>
              <a:rPr lang="en-US" sz="6000" b="1" dirty="0">
                <a:latin typeface="+mn-lt"/>
              </a:rPr>
              <a:t> to donate money to our school!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984250"/>
            <a:ext cx="2336800" cy="2293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3937000"/>
            <a:ext cx="3248186" cy="222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1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601B0B-37D0-4B07-8635-3CD8EBF8E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64" y="555021"/>
            <a:ext cx="4540288" cy="60608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6844B9-F763-4184-A615-30A233188986}"/>
              </a:ext>
            </a:extLst>
          </p:cNvPr>
          <p:cNvSpPr txBox="1"/>
          <p:nvPr/>
        </p:nvSpPr>
        <p:spPr>
          <a:xfrm>
            <a:off x="5521272" y="2664211"/>
            <a:ext cx="50274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Students reach out to sponsors to make a </a:t>
            </a:r>
            <a:r>
              <a:rPr lang="en-US" sz="1400" b="1" dirty="0">
                <a:latin typeface="Century Gothic" panose="020B0502020202020204" pitchFamily="34" charset="0"/>
              </a:rPr>
              <a:t>one-time, online-only, donation</a:t>
            </a:r>
            <a:r>
              <a:rPr lang="en-US" sz="1400" dirty="0">
                <a:latin typeface="Century Gothic" panose="020B0502020202020204" pitchFamily="34" charset="0"/>
              </a:rPr>
              <a:t> between now and Sept. 13</a:t>
            </a:r>
            <a:r>
              <a:rPr lang="en-US" sz="1400" baseline="30000" dirty="0">
                <a:latin typeface="Century Gothic" panose="020B0502020202020204" pitchFamily="34" charset="0"/>
              </a:rPr>
              <a:t>th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Century Gothic" panose="020B0502020202020204" pitchFamily="34" charset="0"/>
              </a:rPr>
              <a:t>Online at </a:t>
            </a:r>
            <a:r>
              <a:rPr lang="en-US" sz="1400" b="1" dirty="0">
                <a:latin typeface="Century Gothic" panose="020B0502020202020204" pitchFamily="34" charset="0"/>
                <a:hlinkClick r:id="rId3"/>
              </a:rPr>
              <a:t>www.leader.org/cherokee</a:t>
            </a:r>
            <a:endParaRPr lang="en-US" sz="1400" b="1" dirty="0">
              <a:latin typeface="Century Gothic" panose="020B0502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Century Gothic" panose="020B0502020202020204" pitchFamily="34" charset="0"/>
              </a:rPr>
              <a:t>Scan the </a:t>
            </a:r>
            <a:r>
              <a:rPr lang="en-US" sz="1400" b="1" dirty="0">
                <a:latin typeface="Century Gothic" panose="020B0502020202020204" pitchFamily="34" charset="0"/>
              </a:rPr>
              <a:t>QR Code with your mobile device </a:t>
            </a:r>
            <a:r>
              <a:rPr lang="en-US" sz="1400" dirty="0"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n-US" sz="1400" dirty="0">
                <a:latin typeface="Century Gothic" panose="020B0502020202020204" pitchFamily="34" charset="0"/>
              </a:rPr>
              <a:t>  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Century Gothic" panose="020B0502020202020204" pitchFamily="34" charset="0"/>
              </a:rPr>
              <a:t>Text </a:t>
            </a:r>
            <a:r>
              <a:rPr lang="en-US" sz="1400" b="1" dirty="0">
                <a:latin typeface="Century Gothic" panose="020B0502020202020204" pitchFamily="34" charset="0"/>
              </a:rPr>
              <a:t>goleadathon7 to 71777</a:t>
            </a:r>
            <a:r>
              <a:rPr lang="en-US" sz="1400" dirty="0">
                <a:latin typeface="Century Gothic" panose="020B0502020202020204" pitchFamily="34" charset="0"/>
              </a:rPr>
              <a:t> and  follow the link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C7F6CF-3304-4039-91AC-22854A884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7676" y="2724106"/>
            <a:ext cx="1049760" cy="104976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7E4746-5D9C-4ED2-9F77-AC265D73FCCF}"/>
              </a:ext>
            </a:extLst>
          </p:cNvPr>
          <p:cNvSpPr/>
          <p:nvPr/>
        </p:nvSpPr>
        <p:spPr>
          <a:xfrm>
            <a:off x="5521272" y="555021"/>
            <a:ext cx="591593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This Page Tells Families about the Lead-a-Thon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520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2F97C4C4-7362-4CA2-905F-F8FC5AF8F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249" y="1123527"/>
            <a:ext cx="9073497" cy="460480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6CE4B758-B2D0-4D6D-BC57-74E6683F76E2}"/>
              </a:ext>
            </a:extLst>
          </p:cNvPr>
          <p:cNvSpPr/>
          <p:nvPr/>
        </p:nvSpPr>
        <p:spPr>
          <a:xfrm rot="20074331">
            <a:off x="4936431" y="4689066"/>
            <a:ext cx="2319131" cy="10734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Less than $1 a Day</a:t>
            </a:r>
          </a:p>
        </p:txBody>
      </p:sp>
    </p:spTree>
    <p:extLst>
      <p:ext uri="{BB962C8B-B14F-4D97-AF65-F5344CB8AC3E}">
        <p14:creationId xmlns:p14="http://schemas.microsoft.com/office/powerpoint/2010/main" val="102769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219200" y="1700939"/>
            <a:ext cx="7315200" cy="34561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atin typeface="+mn-lt"/>
              </a:rPr>
              <a:t>Students who earns  donations get </a:t>
            </a:r>
            <a:r>
              <a:rPr lang="en-US" sz="6000" b="1" dirty="0">
                <a:solidFill>
                  <a:srgbClr val="BF202E"/>
                </a:solidFill>
                <a:latin typeface="+mn-lt"/>
              </a:rPr>
              <a:t>prizes</a:t>
            </a:r>
            <a:r>
              <a:rPr lang="en-US" sz="6000" b="1" dirty="0">
                <a:latin typeface="+mn-lt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1511567"/>
            <a:ext cx="2425700" cy="347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94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4EF159-F268-4FFE-8929-92E0EA1EA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476" y="971359"/>
            <a:ext cx="7328336" cy="56582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BD9825-3631-4969-94CE-F8EC7F59A002}"/>
              </a:ext>
            </a:extLst>
          </p:cNvPr>
          <p:cNvSpPr/>
          <p:nvPr/>
        </p:nvSpPr>
        <p:spPr>
          <a:xfrm>
            <a:off x="405351" y="263473"/>
            <a:ext cx="114420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This Page Shows The Prize Levels for Earning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C84586-B7CD-4A0A-BDC5-A7557ABE6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796" y="1242438"/>
            <a:ext cx="2178647" cy="1964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E9B049-4495-4870-B6B3-60719E121C9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668796" y="3550294"/>
            <a:ext cx="2138570" cy="17373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B36D08-3EEE-4686-A7BC-2203EB43C78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20850771">
            <a:off x="361754" y="1486712"/>
            <a:ext cx="2239955" cy="14361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82E538-32B4-4D92-A818-04ABA9F4926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 rot="20880607">
            <a:off x="533399" y="3134943"/>
            <a:ext cx="2573082" cy="1502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06C034-5D53-45C6-BA14-1AD99EF92EA8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757902" y="4888800"/>
            <a:ext cx="212407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43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n 1"/>
          <p:cNvSpPr/>
          <p:nvPr/>
        </p:nvSpPr>
        <p:spPr>
          <a:xfrm>
            <a:off x="3701829" y="2715226"/>
            <a:ext cx="4601609" cy="2964718"/>
          </a:xfrm>
          <a:prstGeom prst="su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36171" y="916896"/>
            <a:ext cx="10452265" cy="152704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Leading &amp; Learning this summer helps you and our  school – 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It’s WIN-WIN!!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629" y="3063569"/>
            <a:ext cx="2946742" cy="217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37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99043A-3B23-499C-9329-C2019F4A51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3"/>
          <a:stretch/>
        </p:blipFill>
        <p:spPr>
          <a:xfrm>
            <a:off x="1130659" y="1080788"/>
            <a:ext cx="9904175" cy="55710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3BDB5C-2B93-4552-9CA5-0CBE85D4145A}"/>
              </a:ext>
            </a:extLst>
          </p:cNvPr>
          <p:cNvSpPr/>
          <p:nvPr/>
        </p:nvSpPr>
        <p:spPr>
          <a:xfrm>
            <a:off x="-254442" y="166521"/>
            <a:ext cx="127008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What will you do every day?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62739E-100B-4BA7-AB7B-6518FFDEAD5D}"/>
              </a:ext>
            </a:extLst>
          </p:cNvPr>
          <p:cNvSpPr/>
          <p:nvPr/>
        </p:nvSpPr>
        <p:spPr>
          <a:xfrm>
            <a:off x="7496969" y="5916516"/>
            <a:ext cx="49034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Make a PLAN!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608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85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600D32-A70E-4FD5-9791-1A89E2325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814" y="643467"/>
            <a:ext cx="4192226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D1A23C-16C2-4071-947A-EAAC7D541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505331"/>
            <a:ext cx="5129784" cy="38473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20F2C5-F966-48D2-9F09-BDDB132FC19C}"/>
              </a:ext>
            </a:extLst>
          </p:cNvPr>
          <p:cNvSpPr/>
          <p:nvPr/>
        </p:nvSpPr>
        <p:spPr>
          <a:xfrm>
            <a:off x="248104" y="480060"/>
            <a:ext cx="5915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Track Your Progress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043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B1CD3D-ECD0-4175-B8F9-545D6BF33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837" y="203205"/>
            <a:ext cx="5333128" cy="6792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B580A1-7F1E-4471-9C0C-727D289B6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35" y="341244"/>
            <a:ext cx="4837043" cy="3635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6BB0C-CD93-4904-A523-886D9ACED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413" y="3090570"/>
            <a:ext cx="4558750" cy="3426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8E71E11F-A523-4568-87D1-8E97FB72C833}"/>
              </a:ext>
            </a:extLst>
          </p:cNvPr>
          <p:cNvSpPr/>
          <p:nvPr/>
        </p:nvSpPr>
        <p:spPr>
          <a:xfrm>
            <a:off x="5234608" y="1868557"/>
            <a:ext cx="1226698" cy="7818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7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4C9E3E-7BB0-4DB3-85ED-5EB955BA3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654" y="419182"/>
            <a:ext cx="4545087" cy="6061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B1CD3D-ECD0-4175-B8F9-545D6BF33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16" y="407502"/>
            <a:ext cx="4750032" cy="6049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4D760365-CFA8-478A-A6AA-E5C21BB0BE93}"/>
              </a:ext>
            </a:extLst>
          </p:cNvPr>
          <p:cNvSpPr/>
          <p:nvPr/>
        </p:nvSpPr>
        <p:spPr>
          <a:xfrm>
            <a:off x="5546034" y="1921565"/>
            <a:ext cx="1305339" cy="7421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BA5B55-87B9-4F78-94D4-2C81A7DFD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243" y="2292626"/>
            <a:ext cx="1570186" cy="940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0177E8-A405-4FC2-8BB6-F06E56CBD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485" y="2292626"/>
            <a:ext cx="1570186" cy="9409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61EA1F-8505-40B8-8C9F-BD88A9A38999}"/>
              </a:ext>
            </a:extLst>
          </p:cNvPr>
          <p:cNvSpPr/>
          <p:nvPr/>
        </p:nvSpPr>
        <p:spPr>
          <a:xfrm>
            <a:off x="5207735" y="4050666"/>
            <a:ext cx="5915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Track Your Progress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82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C699B6-13E7-4102-A42D-E026EA1060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57" r="6695" b="-1"/>
          <a:stretch/>
        </p:blipFill>
        <p:spPr>
          <a:xfrm>
            <a:off x="6176433" y="10"/>
            <a:ext cx="6015567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920044 h 3920044"/>
              <a:gd name="connsiteX3" fmla="*/ 2469659 w 6015567"/>
              <a:gd name="connsiteY3" fmla="*/ 3920044 h 3920044"/>
              <a:gd name="connsiteX4" fmla="*/ 2469659 w 6015567"/>
              <a:gd name="connsiteY4" fmla="*/ 3103224 h 3920044"/>
              <a:gd name="connsiteX5" fmla="*/ 0 w 6015567"/>
              <a:gd name="connsiteY5" fmla="*/ 310322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D5D721-B645-4BFA-BEAC-183413555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9" r="9085" b="2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BDE10B-4860-4526-9ACA-CC85C8D96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189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71ECED-48DD-441B-923B-607527928D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674" r="2" b="15425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1D7179-BDCE-405B-804B-0BA1FD2C6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909" y="410817"/>
            <a:ext cx="4928929" cy="2546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2986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EE7539-07B5-44B1-87FC-3AD0E9B35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35" r="-3" b="8734"/>
          <a:stretch/>
        </p:blipFill>
        <p:spPr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4BD6CF-0935-4F4A-8354-7DE9C4818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34"/>
          <a:stretch/>
        </p:blipFill>
        <p:spPr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E7D261-761F-43F9-A1BA-A286FFFCBA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97" r="10473" b="-1"/>
          <a:stretch/>
        </p:blipFill>
        <p:spPr>
          <a:xfrm>
            <a:off x="20" y="10"/>
            <a:ext cx="7503091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6460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3EC79D-1489-465E-9A04-B04743DFF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867" y="2267473"/>
            <a:ext cx="3761133" cy="2323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73FA5F-B083-4149-8B9B-FE9F540BCDEA}"/>
              </a:ext>
            </a:extLst>
          </p:cNvPr>
          <p:cNvSpPr/>
          <p:nvPr/>
        </p:nvSpPr>
        <p:spPr>
          <a:xfrm>
            <a:off x="-85258" y="674291"/>
            <a:ext cx="5915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entury Gothic" panose="020B0502020202020204" pitchFamily="34" charset="0"/>
              </a:rPr>
              <a:t>Share Your Progress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050" name="Picture 2" descr="Image result for instagram">
            <a:extLst>
              <a:ext uri="{FF2B5EF4-FFF2-40B4-BE49-F238E27FC236}">
                <a16:creationId xmlns:a16="http://schemas.microsoft.com/office/drawing/2014/main" id="{DA002E4E-D00D-4401-B380-39314C7F8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464" y="630445"/>
            <a:ext cx="2569541" cy="249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facebook">
            <a:extLst>
              <a:ext uri="{FF2B5EF4-FFF2-40B4-BE49-F238E27FC236}">
                <a16:creationId xmlns:a16="http://schemas.microsoft.com/office/drawing/2014/main" id="{4996148F-73DD-47A3-81A5-43828FF86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207" y="3297212"/>
            <a:ext cx="5722056" cy="329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7CECB0-D39C-47C8-BB89-50FE184823BC}"/>
              </a:ext>
            </a:extLst>
          </p:cNvPr>
          <p:cNvSpPr txBox="1"/>
          <p:nvPr/>
        </p:nvSpPr>
        <p:spPr>
          <a:xfrm>
            <a:off x="1272209" y="4812151"/>
            <a:ext cx="295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#PawsLeaders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9CA13E-4FD0-45F7-8838-9E892EB16FD6}"/>
              </a:ext>
            </a:extLst>
          </p:cNvPr>
          <p:cNvSpPr txBox="1"/>
          <p:nvPr/>
        </p:nvSpPr>
        <p:spPr>
          <a:xfrm>
            <a:off x="7534464" y="3142069"/>
            <a:ext cx="4352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@CherokeeElementary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08A6F-01E7-4039-A7F1-4CF8B2E74973}"/>
              </a:ext>
            </a:extLst>
          </p:cNvPr>
          <p:cNvSpPr txBox="1"/>
          <p:nvPr/>
        </p:nvSpPr>
        <p:spPr>
          <a:xfrm>
            <a:off x="7534464" y="5965945"/>
            <a:ext cx="4352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@CherokeeWildcats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38C3C0F-D0FC-4856-9681-8289857835AF}"/>
              </a:ext>
            </a:extLst>
          </p:cNvPr>
          <p:cNvSpPr/>
          <p:nvPr/>
        </p:nvSpPr>
        <p:spPr>
          <a:xfrm rot="21146520">
            <a:off x="5546034" y="1921565"/>
            <a:ext cx="1305339" cy="7421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1A5E8D1-BB30-409D-BBE4-BB8C21327C22}"/>
              </a:ext>
            </a:extLst>
          </p:cNvPr>
          <p:cNvSpPr/>
          <p:nvPr/>
        </p:nvSpPr>
        <p:spPr>
          <a:xfrm rot="1020653">
            <a:off x="5502898" y="4219464"/>
            <a:ext cx="1305339" cy="7421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04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252</Words>
  <Application>Microsoft Office PowerPoint</Application>
  <PresentationFormat>Widescreen</PresentationFormat>
  <Paragraphs>44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Mair, Lynn Gill</dc:creator>
  <cp:lastModifiedBy>Mair, Lynn Gill</cp:lastModifiedBy>
  <cp:revision>3</cp:revision>
  <dcterms:created xsi:type="dcterms:W3CDTF">2019-05-31T11:39:07Z</dcterms:created>
  <dcterms:modified xsi:type="dcterms:W3CDTF">2019-06-02T17:13:35Z</dcterms:modified>
</cp:coreProperties>
</file>